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9" r:id="rId2"/>
  </p:sldMasterIdLst>
  <p:notesMasterIdLst>
    <p:notesMasterId r:id="rId32"/>
  </p:notesMasterIdLst>
  <p:handoutMasterIdLst>
    <p:handoutMasterId r:id="rId33"/>
  </p:handoutMasterIdLst>
  <p:sldIdLst>
    <p:sldId id="346" r:id="rId3"/>
    <p:sldId id="310" r:id="rId4"/>
    <p:sldId id="319" r:id="rId5"/>
    <p:sldId id="340" r:id="rId6"/>
    <p:sldId id="341" r:id="rId7"/>
    <p:sldId id="360" r:id="rId8"/>
    <p:sldId id="366" r:id="rId9"/>
    <p:sldId id="336" r:id="rId10"/>
    <p:sldId id="361" r:id="rId11"/>
    <p:sldId id="362" r:id="rId12"/>
    <p:sldId id="363" r:id="rId13"/>
    <p:sldId id="364" r:id="rId14"/>
    <p:sldId id="365" r:id="rId15"/>
    <p:sldId id="347" r:id="rId16"/>
    <p:sldId id="351" r:id="rId17"/>
    <p:sldId id="367" r:id="rId18"/>
    <p:sldId id="320" r:id="rId19"/>
    <p:sldId id="344" r:id="rId20"/>
    <p:sldId id="348" r:id="rId21"/>
    <p:sldId id="355" r:id="rId22"/>
    <p:sldId id="359" r:id="rId23"/>
    <p:sldId id="357" r:id="rId24"/>
    <p:sldId id="353" r:id="rId25"/>
    <p:sldId id="354" r:id="rId26"/>
    <p:sldId id="345" r:id="rId27"/>
    <p:sldId id="349" r:id="rId28"/>
    <p:sldId id="350" r:id="rId29"/>
    <p:sldId id="343" r:id="rId30"/>
    <p:sldId id="342" r:id="rId31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MS PGothic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MS PGothic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MS PGothic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MS PGothic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Source Sans Pro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Source Sans Pro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Source Sans Pro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Source Sans Pro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1515"/>
    <a:srgbClr val="EDE8DD"/>
    <a:srgbClr val="434A44"/>
    <a:srgbClr val="3C3623"/>
    <a:srgbClr val="D6DDD3"/>
    <a:srgbClr val="C2B7A1"/>
    <a:srgbClr val="918873"/>
    <a:srgbClr val="D0A7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65" autoAdjust="0"/>
    <p:restoredTop sz="93615" autoAdjust="0"/>
  </p:normalViewPr>
  <p:slideViewPr>
    <p:cSldViewPr snapToGrid="0" snapToObjects="1">
      <p:cViewPr>
        <p:scale>
          <a:sx n="50" d="100"/>
          <a:sy n="50" d="100"/>
        </p:scale>
        <p:origin x="1918" y="3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48" d="100"/>
          <a:sy n="48" d="100"/>
        </p:scale>
        <p:origin x="2752" y="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7E84A48C-6BBA-4615-AA13-020677716E1A}" type="datetimeFigureOut">
              <a:rPr lang="en-US" altLang="en-US"/>
              <a:pPr/>
              <a:t>6/4/2017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AA3E86-87A3-4B20-B121-244BD4C0DBD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0C3163A9-FCEB-4C88-8369-BDFEA5A3D46E}" type="datetimeFigureOut">
              <a:rPr lang="en-US" altLang="en-US"/>
              <a:pPr/>
              <a:t>6/4/2017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0398CC48-DE7E-4E69-9F36-D7A8AA6C932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CC62A0-DEEB-4DC0-8AA8-F18D7E0C3F21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7400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Given that shock #2 occurs at a higher T5, the pyrolysis of propane occurs much faster than for the other two shocks at lower T5.</a:t>
            </a:r>
          </a:p>
          <a:p>
            <a:r>
              <a:rPr lang="en-US" dirty="0" err="1"/>
              <a:t>Therby</a:t>
            </a:r>
            <a:r>
              <a:rPr lang="en-US" dirty="0"/>
              <a:t>, Shock #2 has a higher change in absorbance in the allotted time of 1 microsecond than Shock #1 (which has a negligible absorbance change) and </a:t>
            </a:r>
            <a:r>
              <a:rPr lang="en-US" dirty="0" err="1"/>
              <a:t>Shokc</a:t>
            </a:r>
            <a:r>
              <a:rPr lang="en-US" dirty="0"/>
              <a:t> #2 (which has about a 2% change in absorbance over the same amount of time.)</a:t>
            </a:r>
          </a:p>
          <a:p>
            <a:r>
              <a:rPr lang="en-US" dirty="0"/>
              <a:t>Thereby, we are interested specifically in Shock #2.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8CC48-DE7E-4E69-9F36-D7A8AA6C932C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2963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Scientific notation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8CC48-DE7E-4E69-9F36-D7A8AA6C932C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1315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By alteration of the initial pressure ratio across the diaphragm, the desired shock strength or quasi-steady flow Mach number may be obtained; this simple method for obtaining various Mach numbers is the main advantage of the shock tube over other research reactors. Additionally….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CC62A0-DEEB-4DC0-8AA8-F18D7E0C3F21}" type="slidenum">
              <a:rPr lang="en-US" altLang="en-US" smtClean="0"/>
              <a:pPr/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2128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laser emits light onto the gas in a test section, the gas absorbs the light and thereby causes the </a:t>
            </a:r>
            <a:r>
              <a:rPr lang="en-US" dirty="0" err="1"/>
              <a:t>intentuation</a:t>
            </a:r>
            <a:r>
              <a:rPr lang="en-US" dirty="0"/>
              <a:t> of the intensity of the incident light.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Beer-Lambert’s law relates the absorbance by a uniform gas intensity of the incident light to the attenuated light intensity which is proportional to the mole fraction of the absorbing </a:t>
            </a:r>
            <a:r>
              <a:rPr lang="en-US" dirty="0" err="1"/>
              <a:t>specieis</a:t>
            </a:r>
            <a:r>
              <a:rPr lang="en-US" dirty="0"/>
              <a:t> where sigma is a gas property (absorption </a:t>
            </a:r>
            <a:r>
              <a:rPr lang="en-US" dirty="0" err="1"/>
              <a:t>corss</a:t>
            </a:r>
            <a:r>
              <a:rPr lang="en-US" dirty="0"/>
              <a:t>-section), total number density of the gas n and optical path-length, 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8CC48-DE7E-4E69-9F36-D7A8AA6C932C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1298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laser emits light onto the gas in a test section, the gas absorbs the light and thereby causes the </a:t>
            </a:r>
            <a:r>
              <a:rPr lang="en-US" dirty="0" err="1"/>
              <a:t>intentuation</a:t>
            </a:r>
            <a:r>
              <a:rPr lang="en-US" dirty="0"/>
              <a:t> of the intensity of the incident light.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Beer-Lambert’s law relates the absorbance by a uniform gas intensity of the incident light to the attenuated light intensity which is proportional to the mole fraction of the absorbing </a:t>
            </a:r>
            <a:r>
              <a:rPr lang="en-US" dirty="0" err="1"/>
              <a:t>specieis</a:t>
            </a:r>
            <a:r>
              <a:rPr lang="en-US" dirty="0"/>
              <a:t> where sigma is a gas property (absorption </a:t>
            </a:r>
            <a:r>
              <a:rPr lang="en-US" dirty="0" err="1"/>
              <a:t>corss</a:t>
            </a:r>
            <a:r>
              <a:rPr lang="en-US" dirty="0"/>
              <a:t>-section), total number density of the gas n and optical path-length, 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8CC48-DE7E-4E69-9F36-D7A8AA6C932C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6202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laser emits light onto the gas in a test section, the gas absorbs the light and thereby causes the </a:t>
            </a:r>
            <a:r>
              <a:rPr lang="en-US" dirty="0" err="1"/>
              <a:t>intentuation</a:t>
            </a:r>
            <a:r>
              <a:rPr lang="en-US" dirty="0"/>
              <a:t> of the intensity of the incident light.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Beer-Lambert’s law relates the absorbance by a uniform gas intensity of the incident light to the attenuated light intensity which is proportional to the mole fraction of the absorbing </a:t>
            </a:r>
            <a:r>
              <a:rPr lang="en-US" dirty="0" err="1"/>
              <a:t>specieis</a:t>
            </a:r>
            <a:r>
              <a:rPr lang="en-US" dirty="0"/>
              <a:t> where sigma is a gas property (absorption </a:t>
            </a:r>
            <a:r>
              <a:rPr lang="en-US" dirty="0" err="1"/>
              <a:t>corss</a:t>
            </a:r>
            <a:r>
              <a:rPr lang="en-US" dirty="0"/>
              <a:t>-section), total number density of the gas n and optical path-length, 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8CC48-DE7E-4E69-9F36-D7A8AA6C932C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8448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laser emits light onto the gas in a test section, the gas absorbs the light and thereby causes the </a:t>
            </a:r>
            <a:r>
              <a:rPr lang="en-US" dirty="0" err="1"/>
              <a:t>intentuation</a:t>
            </a:r>
            <a:r>
              <a:rPr lang="en-US" dirty="0"/>
              <a:t> of the intensity of the incident light.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Beer-Lambert’s law relates the absorbance by a uniform gas intensity of the incident light to the attenuated light intensity which is proportional to the mole fraction of the absorbing </a:t>
            </a:r>
            <a:r>
              <a:rPr lang="en-US" dirty="0" err="1"/>
              <a:t>specieis</a:t>
            </a:r>
            <a:r>
              <a:rPr lang="en-US" dirty="0"/>
              <a:t> where sigma is a gas property (absorption </a:t>
            </a:r>
            <a:r>
              <a:rPr lang="en-US" dirty="0" err="1"/>
              <a:t>corss</a:t>
            </a:r>
            <a:r>
              <a:rPr lang="en-US" dirty="0"/>
              <a:t>-section), total number density of the gas n and optical path-length, 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8CC48-DE7E-4E69-9F36-D7A8AA6C932C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644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laser emits light onto the gas in a test section, the gas absorbs the light and thereby causes the </a:t>
            </a:r>
            <a:r>
              <a:rPr lang="en-US" dirty="0" err="1"/>
              <a:t>intentuation</a:t>
            </a:r>
            <a:r>
              <a:rPr lang="en-US" dirty="0"/>
              <a:t> of the intensity of the incident light.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Beer-Lambert’s law relates the absorbance by a uniform gas intensity of the incident light to the attenuated light intensity which is proportional to the mole fraction of the absorbing </a:t>
            </a:r>
            <a:r>
              <a:rPr lang="en-US" dirty="0" err="1"/>
              <a:t>specieis</a:t>
            </a:r>
            <a:r>
              <a:rPr lang="en-US" dirty="0"/>
              <a:t> where sigma is a gas property (absorption </a:t>
            </a:r>
            <a:r>
              <a:rPr lang="en-US" dirty="0" err="1"/>
              <a:t>corss</a:t>
            </a:r>
            <a:r>
              <a:rPr lang="en-US" dirty="0"/>
              <a:t>-section), total number density of the gas n and optical path-length, 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8CC48-DE7E-4E69-9F36-D7A8AA6C932C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1832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laser emits light onto the gas in a test section, the gas absorbs the light and thereby causes the </a:t>
            </a:r>
            <a:r>
              <a:rPr lang="en-US" dirty="0" err="1"/>
              <a:t>intentuation</a:t>
            </a:r>
            <a:r>
              <a:rPr lang="en-US" dirty="0"/>
              <a:t> of the intensity of the incident light.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Beer-Lambert’s law relates the absorbance by a uniform gas intensity of the incident light to the attenuated light intensity which is proportional to the mole fraction of the absorbing </a:t>
            </a:r>
            <a:r>
              <a:rPr lang="en-US" dirty="0" err="1"/>
              <a:t>specieis</a:t>
            </a:r>
            <a:r>
              <a:rPr lang="en-US" dirty="0"/>
              <a:t> where sigma is a gas property (absorption </a:t>
            </a:r>
            <a:r>
              <a:rPr lang="en-US" dirty="0" err="1"/>
              <a:t>corss</a:t>
            </a:r>
            <a:r>
              <a:rPr lang="en-US" dirty="0"/>
              <a:t>-section), total number density of the gas n and optical path-length, 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8CC48-DE7E-4E69-9F36-D7A8AA6C932C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9551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Stainless-steel high-purity </a:t>
            </a:r>
          </a:p>
          <a:p>
            <a:endParaRPr lang="en-US" dirty="0"/>
          </a:p>
          <a:p>
            <a:r>
              <a:rPr lang="en-US" dirty="0"/>
              <a:t>Driven section is 13.5 m and its </a:t>
            </a:r>
            <a:r>
              <a:rPr lang="en-US" dirty="0" err="1"/>
              <a:t>sepearted</a:t>
            </a:r>
            <a:r>
              <a:rPr lang="en-US" dirty="0"/>
              <a:t> from the 4.05 m long driver section separated by a polycarbonate diaphragm, </a:t>
            </a:r>
            <a:r>
              <a:rPr lang="en-US" dirty="0" err="1"/>
              <a:t>prescored</a:t>
            </a:r>
            <a:r>
              <a:rPr lang="en-US" dirty="0"/>
              <a:t>, no </a:t>
            </a:r>
            <a:r>
              <a:rPr lang="en-US" dirty="0" err="1"/>
              <a:t>razoers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The temperature in shock tube is controlled by the initial pressure in the driven section </a:t>
            </a:r>
          </a:p>
          <a:p>
            <a:endParaRPr lang="en-US" dirty="0"/>
          </a:p>
          <a:p>
            <a:r>
              <a:rPr lang="en-US" dirty="0"/>
              <a:t>Reflected shock pressure is determined by measuring the </a:t>
            </a:r>
            <a:r>
              <a:rPr lang="en-US" dirty="0" err="1"/>
              <a:t>shck</a:t>
            </a:r>
            <a:r>
              <a:rPr lang="en-US" dirty="0"/>
              <a:t> velocity in fixe </a:t>
            </a:r>
            <a:r>
              <a:rPr lang="en-US" dirty="0" err="1"/>
              <a:t>acially</a:t>
            </a:r>
            <a:r>
              <a:rPr lang="en-US" dirty="0"/>
              <a:t> spaced pressure transducers near the shock tube </a:t>
            </a:r>
            <a:r>
              <a:rPr lang="en-US" dirty="0" err="1"/>
              <a:t>endwall</a:t>
            </a:r>
            <a:r>
              <a:rPr lang="en-US" dirty="0"/>
              <a:t> (at end 1.5 m of the shock tube sidewall)</a:t>
            </a:r>
          </a:p>
          <a:p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 are also counter timers to prove the time intervals that will describe the </a:t>
            </a:r>
            <a:r>
              <a:rPr lang="en-US" dirty="0" err="1"/>
              <a:t>propogation</a:t>
            </a:r>
            <a:r>
              <a:rPr lang="en-US" dirty="0"/>
              <a:t> of the incident shock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have the data </a:t>
            </a:r>
            <a:r>
              <a:rPr lang="en-US" dirty="0" err="1"/>
              <a:t>fromt</a:t>
            </a:r>
            <a:r>
              <a:rPr lang="en-US" dirty="0"/>
              <a:t> eh pressure transducers that is fed into a </a:t>
            </a:r>
            <a:r>
              <a:rPr lang="en-US" dirty="0" err="1"/>
              <a:t>LABView</a:t>
            </a:r>
            <a:r>
              <a:rPr lang="en-US" dirty="0"/>
              <a:t> software coupled </a:t>
            </a:r>
            <a:r>
              <a:rPr lang="en-US" dirty="0" err="1"/>
              <a:t>wth</a:t>
            </a:r>
            <a:r>
              <a:rPr lang="en-US" dirty="0"/>
              <a:t> National </a:t>
            </a:r>
            <a:r>
              <a:rPr lang="en-US" dirty="0" err="1"/>
              <a:t>Instruvments</a:t>
            </a:r>
            <a:r>
              <a:rPr lang="en-US" dirty="0"/>
              <a:t> data acquisition to collect data during experiments,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Five axially-spaced pressure transducers along the last 1-2 m of the shock tube </a:t>
            </a:r>
            <a:r>
              <a:rPr lang="en-US" dirty="0" err="1"/>
              <a:t>sidwarll</a:t>
            </a:r>
            <a:r>
              <a:rPr lang="en-US" dirty="0"/>
              <a:t>, starting at about 2 cm from the </a:t>
            </a:r>
            <a:r>
              <a:rPr lang="en-US" dirty="0" err="1"/>
              <a:t>endwall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Rapid pressure changes may be picked up with rise times less than 2 microseconds and excite the transducer up to a frequency of 500 kHz,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CC62A0-DEEB-4DC0-8AA8-F18D7E0C3F21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7039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Stainless-steel high-purity </a:t>
            </a:r>
          </a:p>
          <a:p>
            <a:endParaRPr lang="en-US" dirty="0"/>
          </a:p>
          <a:p>
            <a:r>
              <a:rPr lang="en-US" dirty="0"/>
              <a:t>Driven section is 13.5 m and its </a:t>
            </a:r>
            <a:r>
              <a:rPr lang="en-US" dirty="0" err="1"/>
              <a:t>sepearted</a:t>
            </a:r>
            <a:r>
              <a:rPr lang="en-US" dirty="0"/>
              <a:t> from the 4.05 m long driver section separated by a polycarbonate diaphragm, </a:t>
            </a:r>
            <a:r>
              <a:rPr lang="en-US" dirty="0" err="1"/>
              <a:t>prescored</a:t>
            </a:r>
            <a:r>
              <a:rPr lang="en-US" dirty="0"/>
              <a:t>, no </a:t>
            </a:r>
            <a:r>
              <a:rPr lang="en-US" dirty="0" err="1"/>
              <a:t>razoers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The temperature in shock tube is controlled by the initial pressure in the driven section </a:t>
            </a:r>
          </a:p>
          <a:p>
            <a:endParaRPr lang="en-US" dirty="0"/>
          </a:p>
          <a:p>
            <a:r>
              <a:rPr lang="en-US" dirty="0"/>
              <a:t>Reflected shock pressure is determined by measuring the </a:t>
            </a:r>
            <a:r>
              <a:rPr lang="en-US" dirty="0" err="1"/>
              <a:t>shck</a:t>
            </a:r>
            <a:r>
              <a:rPr lang="en-US" dirty="0"/>
              <a:t> velocity in fixe </a:t>
            </a:r>
            <a:r>
              <a:rPr lang="en-US" dirty="0" err="1"/>
              <a:t>acially</a:t>
            </a:r>
            <a:r>
              <a:rPr lang="en-US" dirty="0"/>
              <a:t> spaced pressure transducers near the shock tube </a:t>
            </a:r>
            <a:r>
              <a:rPr lang="en-US" dirty="0" err="1"/>
              <a:t>endwall</a:t>
            </a:r>
            <a:r>
              <a:rPr lang="en-US" dirty="0"/>
              <a:t> (at end 1.5 m of the shock tube sidewall)</a:t>
            </a:r>
          </a:p>
          <a:p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 are also counter timers to prove the time intervals that will describe the </a:t>
            </a:r>
            <a:r>
              <a:rPr lang="en-US" dirty="0" err="1"/>
              <a:t>propogation</a:t>
            </a:r>
            <a:r>
              <a:rPr lang="en-US" dirty="0"/>
              <a:t> of the incident shock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have the data </a:t>
            </a:r>
            <a:r>
              <a:rPr lang="en-US" dirty="0" err="1"/>
              <a:t>fromt</a:t>
            </a:r>
            <a:r>
              <a:rPr lang="en-US" dirty="0"/>
              <a:t> eh pressure transducers that is fed into a </a:t>
            </a:r>
            <a:r>
              <a:rPr lang="en-US" dirty="0" err="1"/>
              <a:t>LABView</a:t>
            </a:r>
            <a:r>
              <a:rPr lang="en-US" dirty="0"/>
              <a:t> software coupled </a:t>
            </a:r>
            <a:r>
              <a:rPr lang="en-US" dirty="0" err="1"/>
              <a:t>wth</a:t>
            </a:r>
            <a:r>
              <a:rPr lang="en-US" dirty="0"/>
              <a:t> National </a:t>
            </a:r>
            <a:r>
              <a:rPr lang="en-US" dirty="0" err="1"/>
              <a:t>Instruvments</a:t>
            </a:r>
            <a:r>
              <a:rPr lang="en-US" dirty="0"/>
              <a:t> data acquisition to collect data during experiments,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Five axially-spaced pressure transducers along the last 1-2 m of the shock tube </a:t>
            </a:r>
            <a:r>
              <a:rPr lang="en-US" dirty="0" err="1"/>
              <a:t>sidwarll</a:t>
            </a:r>
            <a:r>
              <a:rPr lang="en-US" dirty="0"/>
              <a:t>, starting at about 2 cm from the </a:t>
            </a:r>
            <a:r>
              <a:rPr lang="en-US" dirty="0" err="1"/>
              <a:t>endwall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Rapid pressure changes may be picked up with rise times less than 2 microseconds and excite the transducer up to a frequency of 500 kHz,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CC62A0-DEEB-4DC0-8AA8-F18D7E0C3F21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1712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6410325"/>
            <a:ext cx="9155113" cy="457200"/>
          </a:xfrm>
          <a:prstGeom prst="rect">
            <a:avLst/>
          </a:prstGeom>
          <a:solidFill>
            <a:srgbClr val="8C1515"/>
          </a:solidFill>
          <a:ln w="9525">
            <a:solidFill>
              <a:srgbClr val="8C1515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6" name="Picture 14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663" y="6510338"/>
            <a:ext cx="1819275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397166"/>
            <a:ext cx="8229600" cy="824631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4798696"/>
            <a:ext cx="6059488" cy="27432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3221797"/>
            <a:ext cx="8229600" cy="6158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885062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8" y="1211580"/>
            <a:ext cx="7700963" cy="5012056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095567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/>
          <p:cNvSpPr txBox="1">
            <a:spLocks/>
          </p:cNvSpPr>
          <p:nvPr/>
        </p:nvSpPr>
        <p:spPr>
          <a:xfrm>
            <a:off x="60325" y="11113"/>
            <a:ext cx="457200" cy="6096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fld id="{F1426652-FE0E-49B1-93C8-30E067F7FB94}" type="slidenum">
              <a:rPr lang="en-US" altLang="en-US" sz="1000">
                <a:solidFill>
                  <a:srgbClr val="7F7F7F"/>
                </a:solidFill>
                <a:latin typeface="Arial" panose="020B0604020202020204" pitchFamily="34" charset="0"/>
              </a:rPr>
              <a:pPr algn="ctr" eaLnBrk="1" hangingPunct="1"/>
              <a:t>‹#›</a:t>
            </a:fld>
            <a:endParaRPr lang="en-US" altLang="en-US" sz="100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8" y="1211580"/>
            <a:ext cx="3787775" cy="50120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1211580"/>
            <a:ext cx="3779838" cy="50120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832590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1211581"/>
            <a:ext cx="7707862" cy="2422143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8" y="3788418"/>
            <a:ext cx="7707313" cy="2422143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831138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8" y="1211580"/>
            <a:ext cx="3787775" cy="50120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1211582"/>
            <a:ext cx="3779838" cy="243078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3783329"/>
            <a:ext cx="3779838" cy="24403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24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8" y="1211582"/>
            <a:ext cx="3787775" cy="243078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8" y="3787484"/>
            <a:ext cx="3781425" cy="243615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1211582"/>
            <a:ext cx="3779838" cy="243078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3787484"/>
            <a:ext cx="3779838" cy="243615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252657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6410325"/>
            <a:ext cx="9155113" cy="457200"/>
          </a:xfrm>
          <a:prstGeom prst="rect">
            <a:avLst/>
          </a:prstGeom>
          <a:solidFill>
            <a:srgbClr val="8C1515"/>
          </a:solidFill>
          <a:ln w="9525">
            <a:solidFill>
              <a:srgbClr val="8C1515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6" name="Picture 14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5" y="6510338"/>
            <a:ext cx="1817688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8" y="2051687"/>
            <a:ext cx="2954337" cy="123444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8" y="3429000"/>
            <a:ext cx="2954337" cy="124396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2046816"/>
            <a:ext cx="1951038" cy="2601384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buNone/>
              <a:defRPr sz="1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FA8C9CD-BBFB-4B2F-A42B-FB4DC8B13B6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2485545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8" y="1211580"/>
            <a:ext cx="7700963" cy="50120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26159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/>
          <p:cNvSpPr txBox="1">
            <a:spLocks/>
          </p:cNvSpPr>
          <p:nvPr/>
        </p:nvSpPr>
        <p:spPr>
          <a:xfrm>
            <a:off x="60325" y="11113"/>
            <a:ext cx="457200" cy="6096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fld id="{0AA52733-9FFA-462B-A503-952A28CCF91D}" type="slidenum">
              <a:rPr lang="en-US" altLang="en-US" sz="1000">
                <a:solidFill>
                  <a:srgbClr val="7F7F7F"/>
                </a:solidFill>
                <a:latin typeface="Arial" panose="020B0604020202020204" pitchFamily="34" charset="0"/>
              </a:rPr>
              <a:pPr algn="ctr" eaLnBrk="1" hangingPunct="1"/>
              <a:t>‹#›</a:t>
            </a:fld>
            <a:endParaRPr lang="en-US" altLang="en-US" sz="100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8" y="1211580"/>
            <a:ext cx="3787775" cy="50120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1211580"/>
            <a:ext cx="3779838" cy="50120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7271002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1211581"/>
            <a:ext cx="7707862" cy="24221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8" y="3788418"/>
            <a:ext cx="7707313" cy="24221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9192381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8" y="1211580"/>
            <a:ext cx="3787775" cy="50120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1211582"/>
            <a:ext cx="3779838" cy="24307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3783329"/>
            <a:ext cx="3779838" cy="24403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9282336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8" y="1211582"/>
            <a:ext cx="3787775" cy="24307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8" y="3787484"/>
            <a:ext cx="3781425" cy="2436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1211582"/>
            <a:ext cx="3779838" cy="24307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3787484"/>
            <a:ext cx="3779838" cy="2436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4190076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SUSig_Whi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6415088"/>
            <a:ext cx="2046288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6410325"/>
            <a:ext cx="9155113" cy="4572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1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5" y="6510338"/>
            <a:ext cx="1817688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03850"/>
            <a:ext cx="8229600" cy="824631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4798696"/>
            <a:ext cx="6059488" cy="27432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3228481"/>
            <a:ext cx="8229600" cy="6158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811665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6410325"/>
            <a:ext cx="9155113" cy="4572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0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5" y="6510338"/>
            <a:ext cx="1817688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8" y="2051687"/>
            <a:ext cx="2954337" cy="123444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8" y="3429000"/>
            <a:ext cx="2954337" cy="124396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2046816"/>
            <a:ext cx="1951038" cy="2601384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defRPr lang="en-US" sz="12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7261074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"/>
          <p:cNvSpPr>
            <a:spLocks noGrp="1"/>
          </p:cNvSpPr>
          <p:nvPr>
            <p:ph type="title"/>
          </p:nvPr>
        </p:nvSpPr>
        <p:spPr bwMode="auto">
          <a:xfrm>
            <a:off x="949325" y="479425"/>
            <a:ext cx="7707313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49325" y="1204913"/>
            <a:ext cx="7707313" cy="50180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9538" y="6415088"/>
            <a:ext cx="846137" cy="3635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fld id="{DFA8C9CD-BBFB-4B2F-A42B-FB4DC8B13B6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457200" cy="6867525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/>
            </a:endParaRPr>
          </a:p>
        </p:txBody>
      </p:sp>
      <p:pic>
        <p:nvPicPr>
          <p:cNvPr id="1030" name="Picture 10" title="Stanford University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888" y="6475413"/>
            <a:ext cx="1817687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  <p:sldLayoutId id="2147484065" r:id="rId7"/>
  </p:sldLayoutIdLst>
  <p:transition spd="slow">
    <p:fade/>
  </p:transition>
  <p:hf hdr="0" ftr="0" dt="0"/>
  <p:txStyles>
    <p:titleStyle>
      <a:lvl1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MS PGothic" panose="020B0600070205080204" pitchFamily="34" charset="-128"/>
          <a:cs typeface="ＭＳ Ｐゴシック" charset="0"/>
        </a:defRPr>
      </a:lvl1pPr>
      <a:lvl2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defRPr kern="1200" spc="20">
          <a:solidFill>
            <a:schemeClr val="tx1"/>
          </a:solidFill>
          <a:latin typeface="Arial"/>
          <a:ea typeface="MS PGothic" panose="020B0600070205080204" pitchFamily="34" charset="-128"/>
          <a:cs typeface="ＭＳ Ｐゴシック" charset="0"/>
        </a:defRPr>
      </a:lvl1pPr>
      <a:lvl2pPr marL="288925" indent="-2889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kern="1200">
          <a:solidFill>
            <a:srgbClr val="595959"/>
          </a:solidFill>
          <a:latin typeface="Arial"/>
          <a:ea typeface="MS PGothic" panose="020B0600070205080204" pitchFamily="34" charset="-128"/>
          <a:cs typeface="+mn-cs"/>
        </a:defRPr>
      </a:lvl2pPr>
      <a:lvl3pPr marL="569913" indent="-2254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charset="0"/>
        <a:buChar char="›"/>
        <a:defRPr kern="1200">
          <a:solidFill>
            <a:srgbClr val="595959"/>
          </a:solidFill>
          <a:latin typeface="Arial"/>
          <a:ea typeface="MS PGothic" panose="020B0600070205080204" pitchFamily="34" charset="-128"/>
          <a:cs typeface="+mn-cs"/>
        </a:defRPr>
      </a:lvl3pPr>
      <a:lvl4pPr marL="914400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kern="1200">
          <a:solidFill>
            <a:srgbClr val="595959"/>
          </a:solidFill>
          <a:latin typeface="Arial"/>
          <a:ea typeface="MS PGothic" panose="020B0600070205080204" pitchFamily="34" charset="-128"/>
          <a:cs typeface="+mn-cs"/>
        </a:defRPr>
      </a:lvl4pPr>
      <a:lvl5pPr marL="1258888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Source Sans Pro" charset="0"/>
        <a:buChar char="–"/>
        <a:defRPr kern="1200">
          <a:solidFill>
            <a:srgbClr val="595959"/>
          </a:solidFill>
          <a:latin typeface="Arial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2"/>
          <p:cNvSpPr>
            <a:spLocks noGrp="1"/>
          </p:cNvSpPr>
          <p:nvPr>
            <p:ph type="title"/>
          </p:nvPr>
        </p:nvSpPr>
        <p:spPr bwMode="auto">
          <a:xfrm>
            <a:off x="949325" y="479425"/>
            <a:ext cx="7707313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49325" y="1204913"/>
            <a:ext cx="7707313" cy="50180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9538" y="6415088"/>
            <a:ext cx="846137" cy="3635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fld id="{F261E79A-CF70-42A7-A00D-553AC64E8E38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Rectangle 6"/>
          <p:cNvSpPr/>
          <p:nvPr/>
        </p:nvSpPr>
        <p:spPr>
          <a:xfrm>
            <a:off x="-11113" y="0"/>
            <a:ext cx="9155113" cy="457200"/>
          </a:xfrm>
          <a:prstGeom prst="rect">
            <a:avLst/>
          </a:prstGeom>
          <a:solidFill>
            <a:schemeClr val="bg2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8C1515"/>
              </a:solidFill>
              <a:latin typeface="Arial"/>
            </a:endParaRPr>
          </a:p>
        </p:txBody>
      </p:sp>
      <p:pic>
        <p:nvPicPr>
          <p:cNvPr id="5126" name="Picture 10" title="Stanford University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888" y="6475413"/>
            <a:ext cx="1817687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4070" r:id="rId5"/>
    <p:sldLayoutId id="2147484071" r:id="rId6"/>
    <p:sldLayoutId id="2147484072" r:id="rId7"/>
  </p:sldLayoutIdLst>
  <p:transition spd="slow">
    <p:fade/>
  </p:transition>
  <p:hf hdr="0" ftr="0" dt="0"/>
  <p:txStyles>
    <p:titleStyle>
      <a:lvl1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MS PGothic" panose="020B0600070205080204" pitchFamily="34" charset="-128"/>
          <a:cs typeface="ＭＳ Ｐゴシック" charset="0"/>
        </a:defRPr>
      </a:lvl1pPr>
      <a:lvl2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kern="1200" cap="small" spc="20">
          <a:solidFill>
            <a:schemeClr val="tx1"/>
          </a:solidFill>
          <a:latin typeface="Arial"/>
          <a:ea typeface="MS PGothic" panose="020B0600070205080204" pitchFamily="34" charset="-128"/>
          <a:cs typeface="ＭＳ Ｐゴシック" charset="0"/>
        </a:defRPr>
      </a:lvl1pPr>
      <a:lvl2pPr marL="288925" indent="-2889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kern="1200">
          <a:solidFill>
            <a:srgbClr val="595959"/>
          </a:solidFill>
          <a:latin typeface="Arial"/>
          <a:ea typeface="MS PGothic" panose="020B0600070205080204" pitchFamily="34" charset="-128"/>
          <a:cs typeface="+mn-cs"/>
        </a:defRPr>
      </a:lvl2pPr>
      <a:lvl3pPr marL="569913" indent="-2254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charset="0"/>
        <a:buChar char="›"/>
        <a:defRPr kern="1200">
          <a:solidFill>
            <a:srgbClr val="595959"/>
          </a:solidFill>
          <a:latin typeface="Arial"/>
          <a:ea typeface="MS PGothic" panose="020B0600070205080204" pitchFamily="34" charset="-128"/>
          <a:cs typeface="+mn-cs"/>
        </a:defRPr>
      </a:lvl3pPr>
      <a:lvl4pPr marL="914400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kern="1200">
          <a:solidFill>
            <a:srgbClr val="595959"/>
          </a:solidFill>
          <a:latin typeface="Arial"/>
          <a:ea typeface="MS PGothic" panose="020B0600070205080204" pitchFamily="34" charset="-128"/>
          <a:cs typeface="+mn-cs"/>
        </a:defRPr>
      </a:lvl4pPr>
      <a:lvl5pPr marL="1258888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Source Sans Pro" charset="0"/>
        <a:buChar char="–"/>
        <a:defRPr kern="1200">
          <a:solidFill>
            <a:srgbClr val="595959"/>
          </a:solidFill>
          <a:latin typeface="Arial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7" Type="http://schemas.openxmlformats.org/officeDocument/2006/relationships/image" Target="../media/image20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tif"/><Relationship Id="rId5" Type="http://schemas.openxmlformats.org/officeDocument/2006/relationships/image" Target="../media/image18.tif"/><Relationship Id="rId4" Type="http://schemas.openxmlformats.org/officeDocument/2006/relationships/image" Target="../media/image17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t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/>
          <p:cNvSpPr>
            <a:spLocks noGrp="1"/>
          </p:cNvSpPr>
          <p:nvPr>
            <p:ph type="ctrTitle"/>
          </p:nvPr>
        </p:nvSpPr>
        <p:spPr>
          <a:xfrm>
            <a:off x="457200" y="1100364"/>
            <a:ext cx="8229600" cy="823913"/>
          </a:xfrm>
        </p:spPr>
        <p:txBody>
          <a:bodyPr/>
          <a:lstStyle/>
          <a:p>
            <a:r>
              <a:rPr lang="en-US" altLang="en-US" sz="2500" b="1" dirty="0">
                <a:latin typeface="Arial" panose="020B0604020202020204" pitchFamily="34" charset="0"/>
              </a:rPr>
              <a:t>In-situ Resource Utilization (ISRU) for propellant production on Mars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603375" y="4733017"/>
            <a:ext cx="6059488" cy="1199696"/>
          </a:xfrm>
        </p:spPr>
        <p:txBody>
          <a:bodyPr/>
          <a:lstStyle/>
          <a:p>
            <a:pPr marL="0" indent="0" fontAlgn="auto">
              <a:spcAft>
                <a:spcPts val="0"/>
              </a:spcAft>
              <a:defRPr/>
            </a:pPr>
            <a:r>
              <a:rPr lang="en-US" dirty="0">
                <a:ea typeface="ＭＳ Ｐゴシック" charset="0"/>
              </a:rPr>
              <a:t>Rishav Choudhary, Mohammed </a:t>
            </a:r>
            <a:r>
              <a:rPr lang="en-US" dirty="0" err="1">
                <a:ea typeface="ＭＳ Ｐゴシック" charset="0"/>
              </a:rPr>
              <a:t>Ayub</a:t>
            </a:r>
            <a:endParaRPr lang="en-US" dirty="0">
              <a:ea typeface="ＭＳ Ｐゴシック" charset="0"/>
            </a:endParaRPr>
          </a:p>
          <a:p>
            <a:pPr marL="0" indent="0" fontAlgn="auto">
              <a:spcAft>
                <a:spcPts val="0"/>
              </a:spcAft>
              <a:buFont typeface="Wingdings" charset="0"/>
              <a:buNone/>
              <a:defRPr/>
            </a:pPr>
            <a:endParaRPr lang="en-US" dirty="0">
              <a:ea typeface="ＭＳ Ｐゴシック" charset="0"/>
            </a:endParaRPr>
          </a:p>
          <a:p>
            <a:pPr marL="0" indent="0" fontAlgn="auto">
              <a:spcAft>
                <a:spcPts val="0"/>
              </a:spcAft>
              <a:buFont typeface="Wingdings" charset="0"/>
              <a:buNone/>
              <a:defRPr/>
            </a:pPr>
            <a:r>
              <a:rPr lang="en-US" dirty="0">
                <a:ea typeface="ＭＳ Ｐゴシック" charset="0"/>
              </a:rPr>
              <a:t>06/06/2017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81000" y="2857953"/>
            <a:ext cx="8229600" cy="1270317"/>
          </a:xfrm>
        </p:spPr>
        <p:txBody>
          <a:bodyPr/>
          <a:lstStyle/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b="1" dirty="0">
                <a:solidFill>
                  <a:schemeClr val="bg2"/>
                </a:solidFill>
                <a:ea typeface="+mn-ea"/>
                <a:cs typeface="+mn-cs"/>
              </a:rPr>
              <a:t>ME 370C: ENERGY SYSTEMS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b="1" dirty="0">
                <a:solidFill>
                  <a:schemeClr val="bg2"/>
                </a:solidFill>
                <a:ea typeface="+mn-ea"/>
                <a:cs typeface="+mn-cs"/>
              </a:rPr>
              <a:t>FINAL PRESENTATION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69927" y="6442363"/>
            <a:ext cx="374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9483553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Cp</a:t>
            </a:r>
            <a:r>
              <a:rPr lang="en-US" dirty="0"/>
              <a:t>, </a:t>
            </a:r>
            <a:r>
              <a:rPr lang="en-US" dirty="0" err="1"/>
              <a:t>Kp</a:t>
            </a:r>
            <a:r>
              <a:rPr lang="en-US" dirty="0"/>
              <a:t>, </a:t>
            </a:r>
            <a:r>
              <a:rPr lang="en-US" dirty="0">
                <a:sym typeface="Symbol" panose="05050102010706020507" pitchFamily="18" charset="2"/>
              </a:rPr>
              <a:t>H</a:t>
            </a:r>
            <a:r>
              <a:rPr lang="en-US" baseline="-25000" dirty="0">
                <a:sym typeface="Symbol" panose="05050102010706020507" pitchFamily="18" charset="2"/>
              </a:rPr>
              <a:t>R</a:t>
            </a:r>
            <a:r>
              <a:rPr lang="en-US" dirty="0">
                <a:sym typeface="Symbol" panose="05050102010706020507" pitchFamily="18" charset="2"/>
              </a:rPr>
              <a:t> T</a:t>
            </a:r>
            <a:r>
              <a:rPr lang="en-US" dirty="0"/>
              <a:t>emperature fits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656639" y="6442363"/>
            <a:ext cx="48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10</a:t>
            </a:r>
          </a:p>
        </p:txBody>
      </p:sp>
      <p:sp>
        <p:nvSpPr>
          <p:cNvPr id="33" name="Arrow: Chevron 32">
            <a:extLst>
              <a:ext uri="{FF2B5EF4-FFF2-40B4-BE49-F238E27FC236}">
                <a16:creationId xmlns:a16="http://schemas.microsoft.com/office/drawing/2014/main" id="{90F0496E-E167-450C-A563-3227403E9FDC}"/>
              </a:ext>
            </a:extLst>
          </p:cNvPr>
          <p:cNvSpPr/>
          <p:nvPr/>
        </p:nvSpPr>
        <p:spPr>
          <a:xfrm>
            <a:off x="3784877" y="103437"/>
            <a:ext cx="1108778" cy="295422"/>
          </a:xfrm>
          <a:prstGeom prst="chevron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Objectives</a:t>
            </a: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C2F8CC94-DDE2-441D-8400-274550C00432}"/>
              </a:ext>
            </a:extLst>
          </p:cNvPr>
          <p:cNvSpPr/>
          <p:nvPr/>
        </p:nvSpPr>
        <p:spPr>
          <a:xfrm>
            <a:off x="4819780" y="109634"/>
            <a:ext cx="1108778" cy="295422"/>
          </a:xfrm>
          <a:prstGeom prst="chevron">
            <a:avLst/>
          </a:prstGeom>
          <a:solidFill>
            <a:schemeClr val="bg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bg1"/>
                </a:solidFill>
              </a:rPr>
              <a:t>Methanation</a:t>
            </a: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630BF31E-A099-482E-987C-F49364B3C8BE}"/>
              </a:ext>
            </a:extLst>
          </p:cNvPr>
          <p:cNvSpPr/>
          <p:nvPr/>
        </p:nvSpPr>
        <p:spPr>
          <a:xfrm>
            <a:off x="5852003" y="114323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Methane Prop.</a:t>
            </a:r>
          </a:p>
        </p:txBody>
      </p:sp>
      <p:sp>
        <p:nvSpPr>
          <p:cNvPr id="37" name="Arrow: Chevron 36">
            <a:extLst>
              <a:ext uri="{FF2B5EF4-FFF2-40B4-BE49-F238E27FC236}">
                <a16:creationId xmlns:a16="http://schemas.microsoft.com/office/drawing/2014/main" id="{1C2FB19D-306B-43DF-B6EA-58DAD2EE6A62}"/>
              </a:ext>
            </a:extLst>
          </p:cNvPr>
          <p:cNvSpPr/>
          <p:nvPr/>
        </p:nvSpPr>
        <p:spPr>
          <a:xfrm>
            <a:off x="6881239" y="114323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Liquefaction</a:t>
            </a:r>
          </a:p>
        </p:txBody>
      </p:sp>
      <p:sp>
        <p:nvSpPr>
          <p:cNvPr id="38" name="Arrow: Chevron 37">
            <a:extLst>
              <a:ext uri="{FF2B5EF4-FFF2-40B4-BE49-F238E27FC236}">
                <a16:creationId xmlns:a16="http://schemas.microsoft.com/office/drawing/2014/main" id="{E0B6D49F-C20D-46AB-AEF9-51F9448DC4AC}"/>
              </a:ext>
            </a:extLst>
          </p:cNvPr>
          <p:cNvSpPr/>
          <p:nvPr/>
        </p:nvSpPr>
        <p:spPr>
          <a:xfrm>
            <a:off x="7901731" y="118027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Conclusion</a:t>
            </a:r>
          </a:p>
        </p:txBody>
      </p:sp>
      <p:pic>
        <p:nvPicPr>
          <p:cNvPr id="6" name="Picture 5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26C0E114-208D-48EB-BFE2-9EE6468891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71"/>
          <a:stretch/>
        </p:blipFill>
        <p:spPr>
          <a:xfrm>
            <a:off x="524787" y="1194738"/>
            <a:ext cx="2992380" cy="2369166"/>
          </a:xfrm>
          <a:prstGeom prst="rect">
            <a:avLst/>
          </a:prstGeom>
        </p:spPr>
      </p:pic>
      <p:pic>
        <p:nvPicPr>
          <p:cNvPr id="8" name="Picture 7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37E0E539-A2B2-4DD7-9D92-7C1FDA869B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62"/>
          <a:stretch/>
        </p:blipFill>
        <p:spPr>
          <a:xfrm>
            <a:off x="3357147" y="1183947"/>
            <a:ext cx="2911123" cy="2379957"/>
          </a:xfrm>
          <a:prstGeom prst="rect">
            <a:avLst/>
          </a:prstGeom>
        </p:spPr>
      </p:pic>
      <p:pic>
        <p:nvPicPr>
          <p:cNvPr id="13" name="Picture 12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6314FC37-4E65-4075-8DE6-6F59DBBBCD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678" y="3707547"/>
            <a:ext cx="3646420" cy="27348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5FD9D9-B3B2-475E-B540-364F40F486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3655" y="3707547"/>
            <a:ext cx="3686630" cy="2764973"/>
          </a:xfrm>
          <a:prstGeom prst="rect">
            <a:avLst/>
          </a:prstGeom>
        </p:spPr>
      </p:pic>
      <p:pic>
        <p:nvPicPr>
          <p:cNvPr id="17" name="Picture 16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3EADCC9A-2A0A-4DED-852B-2005FCD4342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464" r="7476"/>
          <a:stretch/>
        </p:blipFill>
        <p:spPr>
          <a:xfrm>
            <a:off x="6100550" y="1183947"/>
            <a:ext cx="2730944" cy="237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37762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656639" y="6442363"/>
            <a:ext cx="48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11</a:t>
            </a:r>
          </a:p>
        </p:txBody>
      </p:sp>
      <p:sp>
        <p:nvSpPr>
          <p:cNvPr id="33" name="Arrow: Chevron 32">
            <a:extLst>
              <a:ext uri="{FF2B5EF4-FFF2-40B4-BE49-F238E27FC236}">
                <a16:creationId xmlns:a16="http://schemas.microsoft.com/office/drawing/2014/main" id="{90F0496E-E167-450C-A563-3227403E9FDC}"/>
              </a:ext>
            </a:extLst>
          </p:cNvPr>
          <p:cNvSpPr/>
          <p:nvPr/>
        </p:nvSpPr>
        <p:spPr>
          <a:xfrm>
            <a:off x="3784877" y="103437"/>
            <a:ext cx="1108778" cy="295422"/>
          </a:xfrm>
          <a:prstGeom prst="chevron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Objectives</a:t>
            </a: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C2F8CC94-DDE2-441D-8400-274550C00432}"/>
              </a:ext>
            </a:extLst>
          </p:cNvPr>
          <p:cNvSpPr/>
          <p:nvPr/>
        </p:nvSpPr>
        <p:spPr>
          <a:xfrm>
            <a:off x="4819780" y="109634"/>
            <a:ext cx="1108778" cy="295422"/>
          </a:xfrm>
          <a:prstGeom prst="chevron">
            <a:avLst/>
          </a:prstGeom>
          <a:solidFill>
            <a:schemeClr val="bg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bg1"/>
                </a:solidFill>
              </a:rPr>
              <a:t>Methanation</a:t>
            </a: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630BF31E-A099-482E-987C-F49364B3C8BE}"/>
              </a:ext>
            </a:extLst>
          </p:cNvPr>
          <p:cNvSpPr/>
          <p:nvPr/>
        </p:nvSpPr>
        <p:spPr>
          <a:xfrm>
            <a:off x="5852003" y="114323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Methane Prop.</a:t>
            </a:r>
          </a:p>
        </p:txBody>
      </p:sp>
      <p:sp>
        <p:nvSpPr>
          <p:cNvPr id="37" name="Arrow: Chevron 36">
            <a:extLst>
              <a:ext uri="{FF2B5EF4-FFF2-40B4-BE49-F238E27FC236}">
                <a16:creationId xmlns:a16="http://schemas.microsoft.com/office/drawing/2014/main" id="{1C2FB19D-306B-43DF-B6EA-58DAD2EE6A62}"/>
              </a:ext>
            </a:extLst>
          </p:cNvPr>
          <p:cNvSpPr/>
          <p:nvPr/>
        </p:nvSpPr>
        <p:spPr>
          <a:xfrm>
            <a:off x="6881239" y="114323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Liquefaction</a:t>
            </a:r>
          </a:p>
        </p:txBody>
      </p:sp>
      <p:sp>
        <p:nvSpPr>
          <p:cNvPr id="38" name="Arrow: Chevron 37">
            <a:extLst>
              <a:ext uri="{FF2B5EF4-FFF2-40B4-BE49-F238E27FC236}">
                <a16:creationId xmlns:a16="http://schemas.microsoft.com/office/drawing/2014/main" id="{E0B6D49F-C20D-46AB-AEF9-51F9448DC4AC}"/>
              </a:ext>
            </a:extLst>
          </p:cNvPr>
          <p:cNvSpPr/>
          <p:nvPr/>
        </p:nvSpPr>
        <p:spPr>
          <a:xfrm>
            <a:off x="7901731" y="118027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Conclusion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36815-24C1-4DCC-B732-C57210025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936" y="1328196"/>
            <a:ext cx="6383437" cy="478757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77155992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Results (Contd..)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656639" y="6442363"/>
            <a:ext cx="48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12</a:t>
            </a:r>
          </a:p>
        </p:txBody>
      </p:sp>
      <p:sp>
        <p:nvSpPr>
          <p:cNvPr id="33" name="Arrow: Chevron 32">
            <a:extLst>
              <a:ext uri="{FF2B5EF4-FFF2-40B4-BE49-F238E27FC236}">
                <a16:creationId xmlns:a16="http://schemas.microsoft.com/office/drawing/2014/main" id="{90F0496E-E167-450C-A563-3227403E9FDC}"/>
              </a:ext>
            </a:extLst>
          </p:cNvPr>
          <p:cNvSpPr/>
          <p:nvPr/>
        </p:nvSpPr>
        <p:spPr>
          <a:xfrm>
            <a:off x="3784877" y="103437"/>
            <a:ext cx="1108778" cy="295422"/>
          </a:xfrm>
          <a:prstGeom prst="chevron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Objectives</a:t>
            </a: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C2F8CC94-DDE2-441D-8400-274550C00432}"/>
              </a:ext>
            </a:extLst>
          </p:cNvPr>
          <p:cNvSpPr/>
          <p:nvPr/>
        </p:nvSpPr>
        <p:spPr>
          <a:xfrm>
            <a:off x="4819780" y="109634"/>
            <a:ext cx="1108778" cy="295422"/>
          </a:xfrm>
          <a:prstGeom prst="chevron">
            <a:avLst/>
          </a:prstGeom>
          <a:solidFill>
            <a:schemeClr val="bg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bg1"/>
                </a:solidFill>
              </a:rPr>
              <a:t>Methanation</a:t>
            </a: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630BF31E-A099-482E-987C-F49364B3C8BE}"/>
              </a:ext>
            </a:extLst>
          </p:cNvPr>
          <p:cNvSpPr/>
          <p:nvPr/>
        </p:nvSpPr>
        <p:spPr>
          <a:xfrm>
            <a:off x="5852003" y="114323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Methane Prop.</a:t>
            </a:r>
          </a:p>
        </p:txBody>
      </p:sp>
      <p:sp>
        <p:nvSpPr>
          <p:cNvPr id="37" name="Arrow: Chevron 36">
            <a:extLst>
              <a:ext uri="{FF2B5EF4-FFF2-40B4-BE49-F238E27FC236}">
                <a16:creationId xmlns:a16="http://schemas.microsoft.com/office/drawing/2014/main" id="{1C2FB19D-306B-43DF-B6EA-58DAD2EE6A62}"/>
              </a:ext>
            </a:extLst>
          </p:cNvPr>
          <p:cNvSpPr/>
          <p:nvPr/>
        </p:nvSpPr>
        <p:spPr>
          <a:xfrm>
            <a:off x="6881239" y="114323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Liquefaction</a:t>
            </a:r>
          </a:p>
        </p:txBody>
      </p:sp>
      <p:sp>
        <p:nvSpPr>
          <p:cNvPr id="38" name="Arrow: Chevron 37">
            <a:extLst>
              <a:ext uri="{FF2B5EF4-FFF2-40B4-BE49-F238E27FC236}">
                <a16:creationId xmlns:a16="http://schemas.microsoft.com/office/drawing/2014/main" id="{E0B6D49F-C20D-46AB-AEF9-51F9448DC4AC}"/>
              </a:ext>
            </a:extLst>
          </p:cNvPr>
          <p:cNvSpPr/>
          <p:nvPr/>
        </p:nvSpPr>
        <p:spPr>
          <a:xfrm>
            <a:off x="7901731" y="118027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Conclusion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96639A-91FA-4F5A-951F-72ECDAE3D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28" y="1295640"/>
            <a:ext cx="6554755" cy="491606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01326307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Results (Contd..)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656639" y="6442363"/>
            <a:ext cx="48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13</a:t>
            </a:r>
          </a:p>
        </p:txBody>
      </p:sp>
      <p:sp>
        <p:nvSpPr>
          <p:cNvPr id="33" name="Arrow: Chevron 32">
            <a:extLst>
              <a:ext uri="{FF2B5EF4-FFF2-40B4-BE49-F238E27FC236}">
                <a16:creationId xmlns:a16="http://schemas.microsoft.com/office/drawing/2014/main" id="{90F0496E-E167-450C-A563-3227403E9FDC}"/>
              </a:ext>
            </a:extLst>
          </p:cNvPr>
          <p:cNvSpPr/>
          <p:nvPr/>
        </p:nvSpPr>
        <p:spPr>
          <a:xfrm>
            <a:off x="3784877" y="103437"/>
            <a:ext cx="1108778" cy="295422"/>
          </a:xfrm>
          <a:prstGeom prst="chevron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Objectives</a:t>
            </a: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C2F8CC94-DDE2-441D-8400-274550C00432}"/>
              </a:ext>
            </a:extLst>
          </p:cNvPr>
          <p:cNvSpPr/>
          <p:nvPr/>
        </p:nvSpPr>
        <p:spPr>
          <a:xfrm>
            <a:off x="4819780" y="109634"/>
            <a:ext cx="1108778" cy="295422"/>
          </a:xfrm>
          <a:prstGeom prst="chevron">
            <a:avLst/>
          </a:prstGeom>
          <a:solidFill>
            <a:schemeClr val="bg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bg1"/>
                </a:solidFill>
              </a:rPr>
              <a:t>Methanation</a:t>
            </a: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630BF31E-A099-482E-987C-F49364B3C8BE}"/>
              </a:ext>
            </a:extLst>
          </p:cNvPr>
          <p:cNvSpPr/>
          <p:nvPr/>
        </p:nvSpPr>
        <p:spPr>
          <a:xfrm>
            <a:off x="5852003" y="114323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Methane Prop.</a:t>
            </a:r>
          </a:p>
        </p:txBody>
      </p:sp>
      <p:sp>
        <p:nvSpPr>
          <p:cNvPr id="37" name="Arrow: Chevron 36">
            <a:extLst>
              <a:ext uri="{FF2B5EF4-FFF2-40B4-BE49-F238E27FC236}">
                <a16:creationId xmlns:a16="http://schemas.microsoft.com/office/drawing/2014/main" id="{1C2FB19D-306B-43DF-B6EA-58DAD2EE6A62}"/>
              </a:ext>
            </a:extLst>
          </p:cNvPr>
          <p:cNvSpPr/>
          <p:nvPr/>
        </p:nvSpPr>
        <p:spPr>
          <a:xfrm>
            <a:off x="6881239" y="114323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Liquefaction</a:t>
            </a:r>
          </a:p>
        </p:txBody>
      </p:sp>
      <p:sp>
        <p:nvSpPr>
          <p:cNvPr id="38" name="Arrow: Chevron 37">
            <a:extLst>
              <a:ext uri="{FF2B5EF4-FFF2-40B4-BE49-F238E27FC236}">
                <a16:creationId xmlns:a16="http://schemas.microsoft.com/office/drawing/2014/main" id="{E0B6D49F-C20D-46AB-AEF9-51F9448DC4AC}"/>
              </a:ext>
            </a:extLst>
          </p:cNvPr>
          <p:cNvSpPr/>
          <p:nvPr/>
        </p:nvSpPr>
        <p:spPr>
          <a:xfrm>
            <a:off x="7901731" y="118027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947396067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122" y="2581155"/>
            <a:ext cx="3430593" cy="1234440"/>
          </a:xfrm>
        </p:spPr>
        <p:txBody>
          <a:bodyPr/>
          <a:lstStyle/>
          <a:p>
            <a:pPr algn="ctr"/>
            <a:r>
              <a:rPr lang="en-US" sz="3200" dirty="0"/>
              <a:t>Methane Properties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4145281" y="2164725"/>
            <a:ext cx="3513386" cy="234225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FA8C9CD-BBFB-4B2F-A42B-FB4DC8B13B6F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5195267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Helmholtz FR</a:t>
            </a:r>
          </a:p>
        </p:txBody>
      </p:sp>
      <p:sp>
        <p:nvSpPr>
          <p:cNvPr id="44" name="Rectangle 43"/>
          <p:cNvSpPr/>
          <p:nvPr/>
        </p:nvSpPr>
        <p:spPr>
          <a:xfrm>
            <a:off x="8670021" y="2494344"/>
            <a:ext cx="302217" cy="12697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8639276" y="1932917"/>
            <a:ext cx="314169" cy="2327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8738934" y="2103495"/>
            <a:ext cx="114851" cy="7041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212291" y="4109359"/>
            <a:ext cx="827810" cy="728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8639277" y="6442363"/>
            <a:ext cx="504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15</a:t>
            </a:r>
          </a:p>
        </p:txBody>
      </p:sp>
      <p:sp>
        <p:nvSpPr>
          <p:cNvPr id="41" name="Arrow: Chevron 40">
            <a:extLst>
              <a:ext uri="{FF2B5EF4-FFF2-40B4-BE49-F238E27FC236}">
                <a16:creationId xmlns:a16="http://schemas.microsoft.com/office/drawing/2014/main" id="{294DBA27-A519-45CE-A725-9B12A00F3278}"/>
              </a:ext>
            </a:extLst>
          </p:cNvPr>
          <p:cNvSpPr/>
          <p:nvPr/>
        </p:nvSpPr>
        <p:spPr>
          <a:xfrm>
            <a:off x="3784877" y="103437"/>
            <a:ext cx="1108778" cy="295422"/>
          </a:xfrm>
          <a:prstGeom prst="chevron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Objectives</a:t>
            </a:r>
          </a:p>
        </p:txBody>
      </p:sp>
      <p:sp>
        <p:nvSpPr>
          <p:cNvPr id="47" name="Arrow: Chevron 46">
            <a:extLst>
              <a:ext uri="{FF2B5EF4-FFF2-40B4-BE49-F238E27FC236}">
                <a16:creationId xmlns:a16="http://schemas.microsoft.com/office/drawing/2014/main" id="{55B155FE-8513-4A77-8CA0-8D66AB108C6D}"/>
              </a:ext>
            </a:extLst>
          </p:cNvPr>
          <p:cNvSpPr/>
          <p:nvPr/>
        </p:nvSpPr>
        <p:spPr>
          <a:xfrm>
            <a:off x="4819780" y="109634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Methanation</a:t>
            </a:r>
          </a:p>
        </p:txBody>
      </p:sp>
      <p:sp>
        <p:nvSpPr>
          <p:cNvPr id="58" name="Arrow: Chevron 57">
            <a:extLst>
              <a:ext uri="{FF2B5EF4-FFF2-40B4-BE49-F238E27FC236}">
                <a16:creationId xmlns:a16="http://schemas.microsoft.com/office/drawing/2014/main" id="{E30823FA-BC38-4990-A064-4A2584D21150}"/>
              </a:ext>
            </a:extLst>
          </p:cNvPr>
          <p:cNvSpPr/>
          <p:nvPr/>
        </p:nvSpPr>
        <p:spPr>
          <a:xfrm>
            <a:off x="5852003" y="114323"/>
            <a:ext cx="1108778" cy="295422"/>
          </a:xfrm>
          <a:prstGeom prst="chevron">
            <a:avLst/>
          </a:prstGeom>
          <a:solidFill>
            <a:srgbClr val="8C151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bg1"/>
                </a:solidFill>
              </a:rPr>
              <a:t>Methane Prop.</a:t>
            </a:r>
          </a:p>
        </p:txBody>
      </p:sp>
      <p:sp>
        <p:nvSpPr>
          <p:cNvPr id="59" name="Arrow: Chevron 58">
            <a:extLst>
              <a:ext uri="{FF2B5EF4-FFF2-40B4-BE49-F238E27FC236}">
                <a16:creationId xmlns:a16="http://schemas.microsoft.com/office/drawing/2014/main" id="{99CD9EA1-F5B6-496F-B664-DE4867906E24}"/>
              </a:ext>
            </a:extLst>
          </p:cNvPr>
          <p:cNvSpPr/>
          <p:nvPr/>
        </p:nvSpPr>
        <p:spPr>
          <a:xfrm>
            <a:off x="6881239" y="114323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Liquefaction</a:t>
            </a:r>
          </a:p>
        </p:txBody>
      </p:sp>
      <p:sp>
        <p:nvSpPr>
          <p:cNvPr id="60" name="Arrow: Chevron 59">
            <a:extLst>
              <a:ext uri="{FF2B5EF4-FFF2-40B4-BE49-F238E27FC236}">
                <a16:creationId xmlns:a16="http://schemas.microsoft.com/office/drawing/2014/main" id="{0E4BA9F2-F36C-4016-8452-855657405DE9}"/>
              </a:ext>
            </a:extLst>
          </p:cNvPr>
          <p:cNvSpPr/>
          <p:nvPr/>
        </p:nvSpPr>
        <p:spPr>
          <a:xfrm>
            <a:off x="7901731" y="118027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062638712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4" name="Rectangle 43"/>
          <p:cNvSpPr/>
          <p:nvPr/>
        </p:nvSpPr>
        <p:spPr>
          <a:xfrm>
            <a:off x="8670021" y="2494344"/>
            <a:ext cx="302217" cy="12697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8639276" y="1932917"/>
            <a:ext cx="314169" cy="2327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8738934" y="2103495"/>
            <a:ext cx="114851" cy="7041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212291" y="4109359"/>
            <a:ext cx="827810" cy="728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8670021" y="6442363"/>
            <a:ext cx="47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16</a:t>
            </a:r>
          </a:p>
        </p:txBody>
      </p:sp>
      <p:sp>
        <p:nvSpPr>
          <p:cNvPr id="41" name="Arrow: Chevron 40">
            <a:extLst>
              <a:ext uri="{FF2B5EF4-FFF2-40B4-BE49-F238E27FC236}">
                <a16:creationId xmlns:a16="http://schemas.microsoft.com/office/drawing/2014/main" id="{294DBA27-A519-45CE-A725-9B12A00F3278}"/>
              </a:ext>
            </a:extLst>
          </p:cNvPr>
          <p:cNvSpPr/>
          <p:nvPr/>
        </p:nvSpPr>
        <p:spPr>
          <a:xfrm>
            <a:off x="3784877" y="103437"/>
            <a:ext cx="1108778" cy="295422"/>
          </a:xfrm>
          <a:prstGeom prst="chevron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Objectives</a:t>
            </a:r>
          </a:p>
        </p:txBody>
      </p:sp>
      <p:sp>
        <p:nvSpPr>
          <p:cNvPr id="47" name="Arrow: Chevron 46">
            <a:extLst>
              <a:ext uri="{FF2B5EF4-FFF2-40B4-BE49-F238E27FC236}">
                <a16:creationId xmlns:a16="http://schemas.microsoft.com/office/drawing/2014/main" id="{55B155FE-8513-4A77-8CA0-8D66AB108C6D}"/>
              </a:ext>
            </a:extLst>
          </p:cNvPr>
          <p:cNvSpPr/>
          <p:nvPr/>
        </p:nvSpPr>
        <p:spPr>
          <a:xfrm>
            <a:off x="4819780" y="109634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Methanation</a:t>
            </a:r>
          </a:p>
        </p:txBody>
      </p:sp>
      <p:sp>
        <p:nvSpPr>
          <p:cNvPr id="58" name="Arrow: Chevron 57">
            <a:extLst>
              <a:ext uri="{FF2B5EF4-FFF2-40B4-BE49-F238E27FC236}">
                <a16:creationId xmlns:a16="http://schemas.microsoft.com/office/drawing/2014/main" id="{E30823FA-BC38-4990-A064-4A2584D21150}"/>
              </a:ext>
            </a:extLst>
          </p:cNvPr>
          <p:cNvSpPr/>
          <p:nvPr/>
        </p:nvSpPr>
        <p:spPr>
          <a:xfrm>
            <a:off x="5852003" y="114323"/>
            <a:ext cx="1108778" cy="295422"/>
          </a:xfrm>
          <a:prstGeom prst="chevron">
            <a:avLst/>
          </a:prstGeom>
          <a:solidFill>
            <a:srgbClr val="8C151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bg1"/>
                </a:solidFill>
              </a:rPr>
              <a:t>Methane Prop.</a:t>
            </a:r>
          </a:p>
        </p:txBody>
      </p:sp>
      <p:sp>
        <p:nvSpPr>
          <p:cNvPr id="59" name="Arrow: Chevron 58">
            <a:extLst>
              <a:ext uri="{FF2B5EF4-FFF2-40B4-BE49-F238E27FC236}">
                <a16:creationId xmlns:a16="http://schemas.microsoft.com/office/drawing/2014/main" id="{99CD9EA1-F5B6-496F-B664-DE4867906E24}"/>
              </a:ext>
            </a:extLst>
          </p:cNvPr>
          <p:cNvSpPr/>
          <p:nvPr/>
        </p:nvSpPr>
        <p:spPr>
          <a:xfrm>
            <a:off x="6881239" y="114323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Liquefaction</a:t>
            </a:r>
          </a:p>
        </p:txBody>
      </p:sp>
      <p:sp>
        <p:nvSpPr>
          <p:cNvPr id="60" name="Arrow: Chevron 59">
            <a:extLst>
              <a:ext uri="{FF2B5EF4-FFF2-40B4-BE49-F238E27FC236}">
                <a16:creationId xmlns:a16="http://schemas.microsoft.com/office/drawing/2014/main" id="{0E4BA9F2-F36C-4016-8452-855657405DE9}"/>
              </a:ext>
            </a:extLst>
          </p:cNvPr>
          <p:cNvSpPr/>
          <p:nvPr/>
        </p:nvSpPr>
        <p:spPr>
          <a:xfrm>
            <a:off x="7901731" y="118027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Conclusion</a:t>
            </a:r>
          </a:p>
        </p:txBody>
      </p:sp>
      <p:pic>
        <p:nvPicPr>
          <p:cNvPr id="4" name="Picture 3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BE1D0AA5-448F-43E6-A4CF-0388DE124D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60" t="504" r="6140" b="-1825"/>
          <a:stretch/>
        </p:blipFill>
        <p:spPr>
          <a:xfrm>
            <a:off x="594359" y="1221066"/>
            <a:ext cx="4152901" cy="3545895"/>
          </a:xfrm>
          <a:prstGeom prst="rect">
            <a:avLst/>
          </a:prstGeom>
        </p:spPr>
      </p:pic>
      <p:pic>
        <p:nvPicPr>
          <p:cNvPr id="6" name="Picture 5" descr="A close up of a map&#10;&#10;Description generated with high confidence">
            <a:extLst>
              <a:ext uri="{FF2B5EF4-FFF2-40B4-BE49-F238E27FC236}">
                <a16:creationId xmlns:a16="http://schemas.microsoft.com/office/drawing/2014/main" id="{E15AF087-9054-463A-BE48-C8751EE529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41" r="6935"/>
          <a:stretch/>
        </p:blipFill>
        <p:spPr>
          <a:xfrm>
            <a:off x="4747260" y="1130087"/>
            <a:ext cx="4242553" cy="355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64846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5069" y="2757909"/>
            <a:ext cx="3430593" cy="1234440"/>
          </a:xfrm>
        </p:spPr>
        <p:txBody>
          <a:bodyPr/>
          <a:lstStyle/>
          <a:p>
            <a:pPr algn="ctr"/>
            <a:r>
              <a:rPr lang="en-US" sz="3200" dirty="0"/>
              <a:t>Separation &amp; Liquefaction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1" r="6223" b="12642"/>
          <a:stretch/>
        </p:blipFill>
        <p:spPr>
          <a:xfrm>
            <a:off x="4406581" y="2272969"/>
            <a:ext cx="3148857" cy="2199971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FA8C9CD-BBFB-4B2F-A42B-FB4DC8B13B6F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5566287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 diagram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656639" y="6442363"/>
            <a:ext cx="48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13</a:t>
            </a: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2B079D04-1C1B-4080-AA51-9889F179E87A}"/>
              </a:ext>
            </a:extLst>
          </p:cNvPr>
          <p:cNvSpPr/>
          <p:nvPr/>
        </p:nvSpPr>
        <p:spPr>
          <a:xfrm>
            <a:off x="3784877" y="103437"/>
            <a:ext cx="1108778" cy="295422"/>
          </a:xfrm>
          <a:prstGeom prst="chevron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Objectives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D77A9371-0BB9-4683-9991-150E96C533A6}"/>
              </a:ext>
            </a:extLst>
          </p:cNvPr>
          <p:cNvSpPr/>
          <p:nvPr/>
        </p:nvSpPr>
        <p:spPr>
          <a:xfrm>
            <a:off x="4819780" y="109634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Methanation</a:t>
            </a: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5AA710E1-FA0A-43AC-9B51-505356AEE8AA}"/>
              </a:ext>
            </a:extLst>
          </p:cNvPr>
          <p:cNvSpPr/>
          <p:nvPr/>
        </p:nvSpPr>
        <p:spPr>
          <a:xfrm>
            <a:off x="5852003" y="114323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Methane Prop.</a:t>
            </a: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C13D60DA-5401-4624-B7E1-441C78E7C2C1}"/>
              </a:ext>
            </a:extLst>
          </p:cNvPr>
          <p:cNvSpPr/>
          <p:nvPr/>
        </p:nvSpPr>
        <p:spPr>
          <a:xfrm>
            <a:off x="6881239" y="114323"/>
            <a:ext cx="1108778" cy="295422"/>
          </a:xfrm>
          <a:prstGeom prst="chevron">
            <a:avLst/>
          </a:prstGeom>
          <a:solidFill>
            <a:srgbClr val="8C151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bg1"/>
                </a:solidFill>
              </a:rPr>
              <a:t>Liquefaction</a:t>
            </a: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522405CF-47BB-4366-8578-DEAAB13290E6}"/>
              </a:ext>
            </a:extLst>
          </p:cNvPr>
          <p:cNvSpPr/>
          <p:nvPr/>
        </p:nvSpPr>
        <p:spPr>
          <a:xfrm>
            <a:off x="7901731" y="118027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Conclusion</a:t>
            </a:r>
          </a:p>
        </p:txBody>
      </p:sp>
      <p:pic>
        <p:nvPicPr>
          <p:cNvPr id="6" name="Picture 5" descr="A close up of a map&#10;&#10;Description generated with high confidence">
            <a:extLst>
              <a:ext uri="{FF2B5EF4-FFF2-40B4-BE49-F238E27FC236}">
                <a16:creationId xmlns:a16="http://schemas.microsoft.com/office/drawing/2014/main" id="{D356E94D-B2F8-4707-B08B-C4E3D206F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730" y="1130087"/>
            <a:ext cx="689610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19515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Absorbance cross-section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656639" y="6442363"/>
            <a:ext cx="48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14</a:t>
            </a: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A1CEAE67-5C65-4B87-A9F7-D789574B008E}"/>
              </a:ext>
            </a:extLst>
          </p:cNvPr>
          <p:cNvSpPr/>
          <p:nvPr/>
        </p:nvSpPr>
        <p:spPr>
          <a:xfrm>
            <a:off x="3784877" y="103437"/>
            <a:ext cx="1108778" cy="295422"/>
          </a:xfrm>
          <a:prstGeom prst="chevron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Objectives</a:t>
            </a: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96CD4D29-059C-4595-B02A-5B239595EC2D}"/>
              </a:ext>
            </a:extLst>
          </p:cNvPr>
          <p:cNvSpPr/>
          <p:nvPr/>
        </p:nvSpPr>
        <p:spPr>
          <a:xfrm>
            <a:off x="4819780" y="109634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Methanation</a:t>
            </a: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593E723E-B9B1-47B3-AD3C-CD46A1E6A9C3}"/>
              </a:ext>
            </a:extLst>
          </p:cNvPr>
          <p:cNvSpPr/>
          <p:nvPr/>
        </p:nvSpPr>
        <p:spPr>
          <a:xfrm>
            <a:off x="5852003" y="114323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Methane Prop.</a:t>
            </a: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9218A7D0-CE3E-4E1E-9417-0D7990AA9B05}"/>
              </a:ext>
            </a:extLst>
          </p:cNvPr>
          <p:cNvSpPr/>
          <p:nvPr/>
        </p:nvSpPr>
        <p:spPr>
          <a:xfrm>
            <a:off x="6881239" y="114323"/>
            <a:ext cx="1108778" cy="295422"/>
          </a:xfrm>
          <a:prstGeom prst="chevron">
            <a:avLst/>
          </a:prstGeom>
          <a:solidFill>
            <a:srgbClr val="8C151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bg1"/>
                </a:solidFill>
              </a:rPr>
              <a:t>Liquefaction</a:t>
            </a: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63C0DB81-D8B5-40B2-9A48-87473E05028E}"/>
              </a:ext>
            </a:extLst>
          </p:cNvPr>
          <p:cNvSpPr/>
          <p:nvPr/>
        </p:nvSpPr>
        <p:spPr>
          <a:xfrm>
            <a:off x="7901731" y="118027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018837152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3"/>
          <p:cNvSpPr>
            <a:spLocks noGrp="1"/>
          </p:cNvSpPr>
          <p:nvPr>
            <p:ph type="title"/>
          </p:nvPr>
        </p:nvSpPr>
        <p:spPr>
          <a:xfrm>
            <a:off x="949325" y="479425"/>
            <a:ext cx="7707313" cy="650875"/>
          </a:xfrm>
        </p:spPr>
        <p:txBody>
          <a:bodyPr anchor="ctr"/>
          <a:lstStyle/>
          <a:p>
            <a:r>
              <a:rPr lang="en-US" altLang="en-US" dirty="0">
                <a:latin typeface="Arial" panose="020B0604020202020204" pitchFamily="34" charset="0"/>
              </a:rPr>
              <a:t>Contents	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55675" y="1130300"/>
            <a:ext cx="7700963" cy="5312063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Arial" panose="020B0604020202020204" pitchFamily="34" charset="0"/>
              <a:buAutoNum type="arabicParenR"/>
            </a:pPr>
            <a:r>
              <a:rPr lang="en-US" altLang="en-US" sz="1600" b="1" dirty="0">
                <a:latin typeface="Arial" panose="020B0604020202020204" pitchFamily="34" charset="0"/>
              </a:rPr>
              <a:t>Objectives</a:t>
            </a:r>
          </a:p>
          <a:p>
            <a:pPr>
              <a:buFont typeface="Arial" panose="020B0604020202020204" pitchFamily="34" charset="0"/>
              <a:buAutoNum type="arabicParenR"/>
            </a:pPr>
            <a:endParaRPr lang="en-US" altLang="en-US" sz="1600" b="1" dirty="0"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AutoNum type="arabicParenR"/>
            </a:pP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Methanation</a:t>
            </a:r>
          </a:p>
          <a:p>
            <a:pPr lvl="1"/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Reactor modelling</a:t>
            </a:r>
          </a:p>
          <a:p>
            <a:pPr lvl="1"/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Kinetics</a:t>
            </a:r>
          </a:p>
          <a:p>
            <a:pPr lvl="1"/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Results</a:t>
            </a:r>
          </a:p>
          <a:p>
            <a:pPr lvl="1"/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8C1515"/>
                </a:solidFill>
                <a:latin typeface="Arial" panose="020B0604020202020204" pitchFamily="34" charset="0"/>
              </a:rPr>
              <a:t>3)   </a:t>
            </a:r>
            <a:r>
              <a:rPr lang="en-US" altLang="en-US" sz="1600" b="1" dirty="0">
                <a:latin typeface="Arial" panose="020B0604020202020204" pitchFamily="34" charset="0"/>
              </a:rPr>
              <a:t>Methane Properties</a:t>
            </a:r>
          </a:p>
          <a:p>
            <a:pPr lvl="1"/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Helmholtz fundamental relations</a:t>
            </a:r>
          </a:p>
          <a:p>
            <a:pPr lvl="1"/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Results</a:t>
            </a:r>
          </a:p>
          <a:p>
            <a:pPr lvl="1"/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1" indent="0">
              <a:buNone/>
            </a:pPr>
            <a:r>
              <a:rPr lang="en-US" altLang="en-US" sz="1600" b="1" dirty="0">
                <a:solidFill>
                  <a:srgbClr val="8C1515"/>
                </a:solidFill>
                <a:latin typeface="Arial" panose="020B0604020202020204" pitchFamily="34" charset="0"/>
              </a:rPr>
              <a:t>4)   </a:t>
            </a: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Liquefaction Unit</a:t>
            </a:r>
          </a:p>
          <a:p>
            <a:pPr lvl="1"/>
            <a:r>
              <a:rPr lang="en-US" altLang="en-US" sz="1600" dirty="0" err="1">
                <a:solidFill>
                  <a:schemeClr val="tx1"/>
                </a:solidFill>
                <a:latin typeface="Arial" panose="020B0604020202020204" pitchFamily="34" charset="0"/>
              </a:rPr>
              <a:t>Heylandt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 liquefaction system</a:t>
            </a:r>
          </a:p>
          <a:p>
            <a:pPr lvl="1"/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Results</a:t>
            </a:r>
          </a:p>
          <a:p>
            <a:pPr lvl="1"/>
            <a:endParaRPr lang="en-US" altLang="en-US" sz="16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1" indent="0">
              <a:buNone/>
            </a:pPr>
            <a:r>
              <a:rPr lang="en-US" altLang="en-US" sz="1600" b="1" dirty="0">
                <a:solidFill>
                  <a:srgbClr val="8C1515"/>
                </a:solidFill>
                <a:latin typeface="Arial" panose="020B0604020202020204" pitchFamily="34" charset="0"/>
              </a:rPr>
              <a:t>5)</a:t>
            </a: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   Conclusions</a:t>
            </a:r>
          </a:p>
          <a:p>
            <a:pPr lvl="1"/>
            <a:endParaRPr lang="en-US" altLang="en-US" sz="1600" dirty="0">
              <a:latin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en-US" sz="1600" dirty="0">
              <a:latin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769927" y="6442363"/>
            <a:ext cx="374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2</a:t>
            </a:r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</p:spPr>
        <p:txBody>
          <a:bodyPr/>
          <a:lstStyle/>
          <a:p>
            <a:r>
              <a:rPr lang="en-US" dirty="0"/>
              <a:t>Simulated v. experimentally measured data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84" y="1384954"/>
            <a:ext cx="5675378" cy="4256533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sz="quarter" idx="10"/>
          </p:nvPr>
        </p:nvSpPr>
        <p:spPr>
          <a:xfrm>
            <a:off x="5904301" y="1714419"/>
            <a:ext cx="2977093" cy="2247981"/>
          </a:xfrm>
          <a:solidFill>
            <a:schemeClr val="accent6">
              <a:lumMod val="20000"/>
              <a:lumOff val="80000"/>
            </a:schemeClr>
          </a:solidFill>
          <a:ln>
            <a:solidFill>
              <a:srgbClr val="8C1515"/>
            </a:solidFill>
          </a:ln>
        </p:spPr>
        <p:txBody>
          <a:bodyPr>
            <a:normAutofit fontScale="92500" lnSpcReduction="20000"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ea typeface="Cambria Math" panose="02040503050406030204" pitchFamily="18" charset="0"/>
              </a:rPr>
              <a:t>USC Mech II simulation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ea typeface="Cambria Math" panose="02040503050406030204" pitchFamily="18" charset="0"/>
              </a:rPr>
              <a:t>Simulation time = 2 </a:t>
            </a:r>
            <a:r>
              <a:rPr lang="en-US" dirty="0" err="1">
                <a:ea typeface="Cambria Math" panose="02040503050406030204" pitchFamily="18" charset="0"/>
              </a:rPr>
              <a:t>ms</a:t>
            </a:r>
            <a:endParaRPr lang="en-US" dirty="0">
              <a:ea typeface="Cambria Math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ea typeface="Cambria Math" panose="02040503050406030204" pitchFamily="18" charset="0"/>
              </a:rPr>
              <a:t>Assumptions:</a:t>
            </a:r>
          </a:p>
          <a:p>
            <a:pPr marL="512763" lvl="2" indent="-285750"/>
            <a:r>
              <a:rPr lang="en-US" dirty="0">
                <a:solidFill>
                  <a:schemeClr val="tx1"/>
                </a:solidFill>
                <a:ea typeface="Cambria Math" panose="02040503050406030204" pitchFamily="18" charset="0"/>
              </a:rPr>
              <a:t>Constant U, V</a:t>
            </a:r>
          </a:p>
          <a:p>
            <a:pPr marL="512763" lvl="2" indent="-285750"/>
            <a:r>
              <a:rPr lang="en-US" dirty="0">
                <a:solidFill>
                  <a:schemeClr val="tx1"/>
                </a:solidFill>
                <a:ea typeface="Cambria Math" panose="02040503050406030204" pitchFamily="18" charset="0"/>
              </a:rPr>
              <a:t>T</a:t>
            </a:r>
            <a:r>
              <a:rPr lang="en-US" baseline="-25000" dirty="0">
                <a:solidFill>
                  <a:schemeClr val="tx1"/>
                </a:solidFill>
                <a:ea typeface="Cambria Math" panose="02040503050406030204" pitchFamily="18" charset="0"/>
              </a:rPr>
              <a:t>5</a:t>
            </a:r>
            <a:r>
              <a:rPr lang="en-US" dirty="0">
                <a:solidFill>
                  <a:schemeClr val="tx1"/>
                </a:solidFill>
                <a:ea typeface="Cambria Math" panose="02040503050406030204" pitchFamily="18" charset="0"/>
              </a:rPr>
              <a:t>, P</a:t>
            </a:r>
            <a:r>
              <a:rPr lang="en-US" baseline="-25000" dirty="0">
                <a:solidFill>
                  <a:schemeClr val="tx1"/>
                </a:solidFill>
                <a:ea typeface="Cambria Math" panose="02040503050406030204" pitchFamily="18" charset="0"/>
              </a:rPr>
              <a:t>5</a:t>
            </a:r>
            <a:r>
              <a:rPr lang="en-US" dirty="0">
                <a:solidFill>
                  <a:schemeClr val="tx1"/>
                </a:solidFill>
                <a:ea typeface="Cambria Math" panose="02040503050406030204" pitchFamily="18" charset="0"/>
              </a:rPr>
              <a:t> same as Shock #2</a:t>
            </a:r>
          </a:p>
          <a:p>
            <a:pPr marL="231775" lvl="1" indent="-285750"/>
            <a:r>
              <a:rPr lang="en-US" dirty="0">
                <a:solidFill>
                  <a:schemeClr val="tx1"/>
                </a:solidFill>
                <a:ea typeface="Cambria Math" panose="02040503050406030204" pitchFamily="18" charset="0"/>
              </a:rPr>
              <a:t>Absorption cross-sections for interfering species obtained from </a:t>
            </a:r>
            <a:r>
              <a:rPr lang="en-US" dirty="0" err="1">
                <a:solidFill>
                  <a:schemeClr val="tx1"/>
                </a:solidFill>
                <a:ea typeface="Cambria Math" panose="02040503050406030204" pitchFamily="18" charset="0"/>
              </a:rPr>
              <a:t>Klingbeil’s</a:t>
            </a:r>
            <a:r>
              <a:rPr lang="en-US" dirty="0">
                <a:solidFill>
                  <a:schemeClr val="tx1"/>
                </a:solidFill>
                <a:ea typeface="Cambria Math" panose="02040503050406030204" pitchFamily="18" charset="0"/>
              </a:rPr>
              <a:t> PhD thesis</a:t>
            </a:r>
          </a:p>
          <a:p>
            <a:pPr marL="231775" lvl="1" indent="-28575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baseline="-25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baseline="-25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657746" y="1140864"/>
            <a:ext cx="1329398" cy="7575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8C1515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sz="1200" b="1" dirty="0"/>
              <a:t>Shock #2</a:t>
            </a:r>
          </a:p>
          <a:p>
            <a:pPr algn="ctr"/>
            <a:r>
              <a:rPr lang="en-US" sz="1200" dirty="0"/>
              <a:t>P5 = 0.94 </a:t>
            </a:r>
            <a:r>
              <a:rPr lang="en-US" sz="1200" dirty="0" err="1"/>
              <a:t>atm</a:t>
            </a:r>
            <a:endParaRPr lang="en-US" sz="1200" dirty="0"/>
          </a:p>
          <a:p>
            <a:pPr algn="ctr"/>
            <a:r>
              <a:rPr lang="en-US" sz="1200" dirty="0"/>
              <a:t>T5 = 1578 K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089292" y="5641753"/>
            <a:ext cx="7703202" cy="78444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ern="1200" spc="2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ＭＳ Ｐゴシック" charset="0"/>
              </a:defRPr>
            </a:lvl1pPr>
            <a:lvl2pPr marL="288925" indent="-2889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2pPr>
            <a:lvl3pPr marL="569913" indent="-2254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charset="0"/>
              <a:buChar char="›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3pPr>
            <a:lvl4pPr marL="914400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4pPr>
            <a:lvl5pPr marL="1258888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charset="0"/>
              <a:buChar char="–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ea typeface="Cambria Math" panose="02040503050406030204" pitchFamily="18" charset="0"/>
              </a:rPr>
              <a:t>Additional unknown C</a:t>
            </a:r>
            <a:r>
              <a:rPr lang="en-US" sz="1800" baseline="-25000" dirty="0">
                <a:ea typeface="Cambria Math" panose="02040503050406030204" pitchFamily="18" charset="0"/>
              </a:rPr>
              <a:t>3</a:t>
            </a:r>
            <a:r>
              <a:rPr lang="en-US" sz="1800" dirty="0">
                <a:ea typeface="Cambria Math" panose="02040503050406030204" pitchFamily="18" charset="0"/>
              </a:rPr>
              <a:t>H</a:t>
            </a:r>
            <a:r>
              <a:rPr lang="en-US" sz="1800" baseline="-25000" dirty="0">
                <a:ea typeface="Cambria Math" panose="02040503050406030204" pitchFamily="18" charset="0"/>
              </a:rPr>
              <a:t>8</a:t>
            </a:r>
            <a:r>
              <a:rPr lang="en-US" sz="1800" dirty="0">
                <a:ea typeface="Cambria Math" panose="02040503050406030204" pitchFamily="18" charset="0"/>
              </a:rPr>
              <a:t> pyrolysis interfering species (e.g., heavier hydrocarbons) unaccounted for </a:t>
            </a:r>
            <a:endParaRPr lang="en-US" sz="1800" dirty="0"/>
          </a:p>
          <a:p>
            <a:pPr marL="0" indent="0"/>
            <a:endParaRPr lang="en-US" sz="1800" baseline="-25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800" baseline="-25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800" dirty="0"/>
          </a:p>
        </p:txBody>
      </p:sp>
      <p:sp>
        <p:nvSpPr>
          <p:cNvPr id="14" name="TextBox 13"/>
          <p:cNvSpPr txBox="1"/>
          <p:nvPr/>
        </p:nvSpPr>
        <p:spPr>
          <a:xfrm>
            <a:off x="8656639" y="6442363"/>
            <a:ext cx="48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15</a:t>
            </a: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29B0CD51-316C-439B-9123-849AEE99F860}"/>
              </a:ext>
            </a:extLst>
          </p:cNvPr>
          <p:cNvSpPr/>
          <p:nvPr/>
        </p:nvSpPr>
        <p:spPr>
          <a:xfrm>
            <a:off x="3784877" y="103437"/>
            <a:ext cx="1108778" cy="295422"/>
          </a:xfrm>
          <a:prstGeom prst="chevron">
            <a:avLst/>
          </a:prstGeom>
          <a:solidFill>
            <a:srgbClr val="8C1515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bg1"/>
                </a:solidFill>
              </a:rPr>
              <a:t>Objectives</a:t>
            </a: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8E19CBCB-B964-48B3-AF07-181151AEA2D4}"/>
              </a:ext>
            </a:extLst>
          </p:cNvPr>
          <p:cNvSpPr/>
          <p:nvPr/>
        </p:nvSpPr>
        <p:spPr>
          <a:xfrm>
            <a:off x="4819780" y="109634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Methanation</a:t>
            </a: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D2DCB717-56AE-4A4F-BC32-7BEA7C5D163E}"/>
              </a:ext>
            </a:extLst>
          </p:cNvPr>
          <p:cNvSpPr/>
          <p:nvPr/>
        </p:nvSpPr>
        <p:spPr>
          <a:xfrm>
            <a:off x="5852003" y="114323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Methane Prop.</a:t>
            </a: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91767A7F-1F4B-400F-A78A-F59AFF5B701D}"/>
              </a:ext>
            </a:extLst>
          </p:cNvPr>
          <p:cNvSpPr/>
          <p:nvPr/>
        </p:nvSpPr>
        <p:spPr>
          <a:xfrm>
            <a:off x="6881239" y="114323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Liquefaction</a:t>
            </a: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E4694936-AD41-41F2-8117-7A53157FBA19}"/>
              </a:ext>
            </a:extLst>
          </p:cNvPr>
          <p:cNvSpPr/>
          <p:nvPr/>
        </p:nvSpPr>
        <p:spPr>
          <a:xfrm>
            <a:off x="7901731" y="118027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907909762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</p:spPr>
        <p:txBody>
          <a:bodyPr/>
          <a:lstStyle/>
          <a:p>
            <a:r>
              <a:rPr lang="en-US" dirty="0"/>
              <a:t>Absorbance to mole fraction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;(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56639" y="6442363"/>
            <a:ext cx="48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16</a:t>
            </a: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5D220734-C1A5-4A0E-B795-A610695A11E3}"/>
              </a:ext>
            </a:extLst>
          </p:cNvPr>
          <p:cNvSpPr/>
          <p:nvPr/>
        </p:nvSpPr>
        <p:spPr>
          <a:xfrm>
            <a:off x="3784877" y="103437"/>
            <a:ext cx="1108778" cy="295422"/>
          </a:xfrm>
          <a:prstGeom prst="chevron">
            <a:avLst/>
          </a:prstGeom>
          <a:solidFill>
            <a:srgbClr val="8C1515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bg1"/>
                </a:solidFill>
              </a:rPr>
              <a:t>Objectives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52107042-CFEE-4C4D-AA60-9D286A93E493}"/>
              </a:ext>
            </a:extLst>
          </p:cNvPr>
          <p:cNvSpPr/>
          <p:nvPr/>
        </p:nvSpPr>
        <p:spPr>
          <a:xfrm>
            <a:off x="4819780" y="109634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Methanation</a:t>
            </a: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A7088BC4-5F24-40A4-BE07-1E812B9A1AED}"/>
              </a:ext>
            </a:extLst>
          </p:cNvPr>
          <p:cNvSpPr/>
          <p:nvPr/>
        </p:nvSpPr>
        <p:spPr>
          <a:xfrm>
            <a:off x="5852003" y="114323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Methane Prop.</a:t>
            </a: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276106B-9E08-4699-A230-643E1A199E98}"/>
              </a:ext>
            </a:extLst>
          </p:cNvPr>
          <p:cNvSpPr/>
          <p:nvPr/>
        </p:nvSpPr>
        <p:spPr>
          <a:xfrm>
            <a:off x="6881239" y="114323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Liquefaction</a:t>
            </a: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3CA49C96-4634-4610-B701-6E773C619B70}"/>
              </a:ext>
            </a:extLst>
          </p:cNvPr>
          <p:cNvSpPr/>
          <p:nvPr/>
        </p:nvSpPr>
        <p:spPr>
          <a:xfrm>
            <a:off x="7901731" y="118027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985279231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</p:spPr>
        <p:txBody>
          <a:bodyPr anchor="ctr"/>
          <a:lstStyle/>
          <a:p>
            <a:r>
              <a:rPr lang="en-US" dirty="0"/>
              <a:t>Variation of </a:t>
            </a:r>
            <a:r>
              <a:rPr lang="el-GR" dirty="0"/>
              <a:t>α</a:t>
            </a:r>
            <a:r>
              <a:rPr lang="en-US" dirty="0"/>
              <a:t> as a function of pyrolysis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10" t="6142" r="6186"/>
          <a:stretch/>
        </p:blipFill>
        <p:spPr>
          <a:xfrm>
            <a:off x="546100" y="1130087"/>
            <a:ext cx="4241800" cy="32631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4651" r="5928"/>
          <a:stretch/>
        </p:blipFill>
        <p:spPr>
          <a:xfrm>
            <a:off x="4667370" y="1130086"/>
            <a:ext cx="4292619" cy="3263179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953436" y="4721382"/>
            <a:ext cx="7834964" cy="78444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ern="1200" spc="2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ＭＳ Ｐゴシック" charset="0"/>
              </a:defRPr>
            </a:lvl1pPr>
            <a:lvl2pPr marL="288925" indent="-2889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2pPr>
            <a:lvl3pPr marL="569913" indent="-2254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charset="0"/>
              <a:buChar char="›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3pPr>
            <a:lvl4pPr marL="914400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4pPr>
            <a:lvl5pPr marL="1258888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charset="0"/>
              <a:buChar char="–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ea typeface="Cambria Math" panose="02040503050406030204" pitchFamily="18" charset="0"/>
              </a:rPr>
              <a:t>10% change in temperature</a:t>
            </a:r>
            <a:endParaRPr lang="en-US" sz="1800" dirty="0"/>
          </a:p>
          <a:p>
            <a:pPr marL="0" indent="0"/>
            <a:endParaRPr lang="en-US" sz="1800" baseline="-25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800" baseline="-25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8656639" y="6442363"/>
            <a:ext cx="48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17</a:t>
            </a: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7AC83547-FE37-4757-B94E-D13DD4754199}"/>
              </a:ext>
            </a:extLst>
          </p:cNvPr>
          <p:cNvSpPr/>
          <p:nvPr/>
        </p:nvSpPr>
        <p:spPr>
          <a:xfrm>
            <a:off x="3784877" y="103437"/>
            <a:ext cx="1108778" cy="295422"/>
          </a:xfrm>
          <a:prstGeom prst="chevron">
            <a:avLst/>
          </a:prstGeom>
          <a:solidFill>
            <a:srgbClr val="8C1515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bg1"/>
                </a:solidFill>
              </a:rPr>
              <a:t>Objectives</a:t>
            </a: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BA4D3A91-9B7F-4125-876F-5BB9D3E5FC22}"/>
              </a:ext>
            </a:extLst>
          </p:cNvPr>
          <p:cNvSpPr/>
          <p:nvPr/>
        </p:nvSpPr>
        <p:spPr>
          <a:xfrm>
            <a:off x="4819780" y="109634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Methanation</a:t>
            </a: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E4C1DB36-5C79-4678-B673-8BDDEDCA8394}"/>
              </a:ext>
            </a:extLst>
          </p:cNvPr>
          <p:cNvSpPr/>
          <p:nvPr/>
        </p:nvSpPr>
        <p:spPr>
          <a:xfrm>
            <a:off x="5852003" y="114323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Methane Prop.</a:t>
            </a: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6ED0E013-07C0-4EDF-92E0-B5BCBE9B83AE}"/>
              </a:ext>
            </a:extLst>
          </p:cNvPr>
          <p:cNvSpPr/>
          <p:nvPr/>
        </p:nvSpPr>
        <p:spPr>
          <a:xfrm>
            <a:off x="6881239" y="114323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Liquefaction</a:t>
            </a: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888CA98D-DE71-45A7-B935-5EC6B7F89A9B}"/>
              </a:ext>
            </a:extLst>
          </p:cNvPr>
          <p:cNvSpPr/>
          <p:nvPr/>
        </p:nvSpPr>
        <p:spPr>
          <a:xfrm>
            <a:off x="7901731" y="118027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540186742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</p:spPr>
        <p:txBody>
          <a:bodyPr/>
          <a:lstStyle/>
          <a:p>
            <a:r>
              <a:rPr lang="en-US" dirty="0"/>
              <a:t>Sensitivity Analysis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6259" t="5188" r="6050"/>
          <a:stretch/>
        </p:blipFill>
        <p:spPr>
          <a:xfrm>
            <a:off x="1433950" y="1210616"/>
            <a:ext cx="6059643" cy="491379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623866" y="944127"/>
            <a:ext cx="2901950" cy="11695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8C151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Dominant elementary reactions</a:t>
            </a:r>
          </a:p>
          <a:p>
            <a:r>
              <a:rPr lang="en-US" sz="1400" dirty="0"/>
              <a:t>C</a:t>
            </a:r>
            <a:r>
              <a:rPr lang="en-US" sz="1400" baseline="-25000" dirty="0"/>
              <a:t>3</a:t>
            </a:r>
            <a:r>
              <a:rPr lang="en-US" sz="1400" dirty="0"/>
              <a:t>H</a:t>
            </a:r>
            <a:r>
              <a:rPr lang="en-US" sz="1400" baseline="-25000" dirty="0"/>
              <a:t>8</a:t>
            </a:r>
            <a:r>
              <a:rPr lang="en-US" sz="1400" dirty="0"/>
              <a:t> + M = CH</a:t>
            </a:r>
            <a:r>
              <a:rPr lang="en-US" sz="1400" baseline="-25000" dirty="0"/>
              <a:t>3</a:t>
            </a:r>
            <a:r>
              <a:rPr lang="en-US" sz="1400" dirty="0"/>
              <a:t> + C</a:t>
            </a:r>
            <a:r>
              <a:rPr lang="en-US" sz="1400" baseline="-25000" dirty="0"/>
              <a:t>2</a:t>
            </a:r>
            <a:r>
              <a:rPr lang="en-US" sz="1400" dirty="0"/>
              <a:t>H</a:t>
            </a:r>
            <a:r>
              <a:rPr lang="en-US" sz="1400" baseline="-25000" dirty="0"/>
              <a:t>5</a:t>
            </a:r>
            <a:r>
              <a:rPr lang="en-US" sz="1400" dirty="0"/>
              <a:t> + M	 (R1)</a:t>
            </a:r>
          </a:p>
          <a:p>
            <a:r>
              <a:rPr lang="en-US" sz="1400" dirty="0"/>
              <a:t>C</a:t>
            </a:r>
            <a:r>
              <a:rPr lang="en-US" sz="1400" baseline="-25000" dirty="0"/>
              <a:t>2</a:t>
            </a:r>
            <a:r>
              <a:rPr lang="en-US" sz="1400" dirty="0"/>
              <a:t>H</a:t>
            </a:r>
            <a:r>
              <a:rPr lang="en-US" sz="1400" baseline="-25000" dirty="0"/>
              <a:t>5</a:t>
            </a:r>
            <a:r>
              <a:rPr lang="en-US" sz="1400" dirty="0"/>
              <a:t> + M = C</a:t>
            </a:r>
            <a:r>
              <a:rPr lang="en-US" sz="1400" baseline="-25000" dirty="0"/>
              <a:t>2</a:t>
            </a:r>
            <a:r>
              <a:rPr lang="en-US" sz="1400" dirty="0"/>
              <a:t>H</a:t>
            </a:r>
            <a:r>
              <a:rPr lang="en-US" sz="1400" baseline="-25000" dirty="0"/>
              <a:t>4</a:t>
            </a:r>
            <a:r>
              <a:rPr lang="en-US" sz="1400" dirty="0"/>
              <a:t> + H + M	 (R2)</a:t>
            </a:r>
          </a:p>
          <a:p>
            <a:r>
              <a:rPr lang="en-US" sz="1400" dirty="0"/>
              <a:t>C</a:t>
            </a:r>
            <a:r>
              <a:rPr lang="en-US" sz="1400" baseline="-25000" dirty="0"/>
              <a:t>3</a:t>
            </a:r>
            <a:r>
              <a:rPr lang="en-US" sz="1400" dirty="0"/>
              <a:t>H</a:t>
            </a:r>
            <a:r>
              <a:rPr lang="en-US" sz="1400" baseline="-25000" dirty="0"/>
              <a:t>8</a:t>
            </a:r>
            <a:r>
              <a:rPr lang="en-US" sz="1400" dirty="0"/>
              <a:t> + H = H</a:t>
            </a:r>
            <a:r>
              <a:rPr lang="en-US" sz="1400" baseline="-25000" dirty="0"/>
              <a:t>2</a:t>
            </a:r>
            <a:r>
              <a:rPr lang="en-US" sz="1400" dirty="0"/>
              <a:t> + C</a:t>
            </a:r>
            <a:r>
              <a:rPr lang="en-US" sz="1400" baseline="-25000" dirty="0"/>
              <a:t>3</a:t>
            </a:r>
            <a:r>
              <a:rPr lang="en-US" sz="1400" dirty="0"/>
              <a:t>H</a:t>
            </a:r>
            <a:r>
              <a:rPr lang="en-US" sz="1400" baseline="-25000" dirty="0"/>
              <a:t>7		  </a:t>
            </a:r>
            <a:r>
              <a:rPr lang="en-US" sz="1400" dirty="0"/>
              <a:t>(R3)</a:t>
            </a:r>
          </a:p>
          <a:p>
            <a:r>
              <a:rPr lang="en-US" sz="1400" dirty="0"/>
              <a:t>C</a:t>
            </a:r>
            <a:r>
              <a:rPr lang="en-US" sz="1400" baseline="-25000" dirty="0"/>
              <a:t>3</a:t>
            </a:r>
            <a:r>
              <a:rPr lang="en-US" sz="1400" dirty="0"/>
              <a:t>H</a:t>
            </a:r>
            <a:r>
              <a:rPr lang="en-US" sz="1400" baseline="-25000" dirty="0"/>
              <a:t>8</a:t>
            </a:r>
            <a:r>
              <a:rPr lang="en-US" sz="1400" dirty="0"/>
              <a:t> + CH3 = CH</a:t>
            </a:r>
            <a:r>
              <a:rPr lang="en-US" sz="1400" baseline="-25000" dirty="0"/>
              <a:t>4</a:t>
            </a:r>
            <a:r>
              <a:rPr lang="en-US" sz="1400" dirty="0"/>
              <a:t> + C</a:t>
            </a:r>
            <a:r>
              <a:rPr lang="en-US" sz="1400" baseline="-25000" dirty="0"/>
              <a:t>3</a:t>
            </a:r>
            <a:r>
              <a:rPr lang="en-US" sz="1400" dirty="0"/>
              <a:t>H</a:t>
            </a:r>
            <a:r>
              <a:rPr lang="en-US" sz="1400" baseline="-25000" dirty="0"/>
              <a:t>7	  </a:t>
            </a:r>
            <a:r>
              <a:rPr lang="en-US" sz="1400" dirty="0"/>
              <a:t>(R4)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953436" y="6073553"/>
            <a:ext cx="7834964" cy="78444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ern="1200" spc="2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ＭＳ Ｐゴシック" charset="0"/>
              </a:defRPr>
            </a:lvl1pPr>
            <a:lvl2pPr marL="288925" indent="-2889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2pPr>
            <a:lvl3pPr marL="569913" indent="-2254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charset="0"/>
              <a:buChar char="›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3pPr>
            <a:lvl4pPr marL="914400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4pPr>
            <a:lvl5pPr marL="1258888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charset="0"/>
              <a:buChar char="–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ea typeface="Cambria Math" panose="02040503050406030204" pitchFamily="18" charset="0"/>
              </a:rPr>
              <a:t>Reaction #3 is the most dominant reaction in C</a:t>
            </a:r>
            <a:r>
              <a:rPr lang="en-US" sz="1800" baseline="-25000" dirty="0">
                <a:ea typeface="Cambria Math" panose="02040503050406030204" pitchFamily="18" charset="0"/>
              </a:rPr>
              <a:t>3</a:t>
            </a:r>
            <a:r>
              <a:rPr lang="en-US" sz="1800" dirty="0">
                <a:ea typeface="Cambria Math" panose="02040503050406030204" pitchFamily="18" charset="0"/>
              </a:rPr>
              <a:t>H</a:t>
            </a:r>
            <a:r>
              <a:rPr lang="en-US" sz="1800" baseline="-25000" dirty="0">
                <a:ea typeface="Cambria Math" panose="02040503050406030204" pitchFamily="18" charset="0"/>
              </a:rPr>
              <a:t>8</a:t>
            </a:r>
            <a:r>
              <a:rPr lang="en-US" sz="1800" dirty="0">
                <a:ea typeface="Cambria Math" panose="02040503050406030204" pitchFamily="18" charset="0"/>
              </a:rPr>
              <a:t> pyrolysis</a:t>
            </a:r>
            <a:endParaRPr lang="en-US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8656639" y="6442363"/>
            <a:ext cx="48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18</a:t>
            </a: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03684A3B-2EA9-455B-9974-9735175950A3}"/>
              </a:ext>
            </a:extLst>
          </p:cNvPr>
          <p:cNvSpPr/>
          <p:nvPr/>
        </p:nvSpPr>
        <p:spPr>
          <a:xfrm>
            <a:off x="3784877" y="103437"/>
            <a:ext cx="1108778" cy="295422"/>
          </a:xfrm>
          <a:prstGeom prst="chevron">
            <a:avLst/>
          </a:prstGeom>
          <a:solidFill>
            <a:srgbClr val="8C1515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bg1"/>
                </a:solidFill>
              </a:rPr>
              <a:t>Objectives</a:t>
            </a: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757C751C-9AA5-429F-B633-C03295583307}"/>
              </a:ext>
            </a:extLst>
          </p:cNvPr>
          <p:cNvSpPr/>
          <p:nvPr/>
        </p:nvSpPr>
        <p:spPr>
          <a:xfrm>
            <a:off x="4819780" y="109634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Methanation</a:t>
            </a: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4FF0508F-80B1-406E-918C-AABD3F45A3DB}"/>
              </a:ext>
            </a:extLst>
          </p:cNvPr>
          <p:cNvSpPr/>
          <p:nvPr/>
        </p:nvSpPr>
        <p:spPr>
          <a:xfrm>
            <a:off x="5852003" y="114323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Methane Prop.</a:t>
            </a: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D9D7BA8C-A4F3-4844-9C14-E2651FE8C744}"/>
              </a:ext>
            </a:extLst>
          </p:cNvPr>
          <p:cNvSpPr/>
          <p:nvPr/>
        </p:nvSpPr>
        <p:spPr>
          <a:xfrm>
            <a:off x="6881239" y="114323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Liquefaction</a:t>
            </a: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E628E668-B0C6-40B1-B011-1B2BB7C9F4C7}"/>
              </a:ext>
            </a:extLst>
          </p:cNvPr>
          <p:cNvSpPr/>
          <p:nvPr/>
        </p:nvSpPr>
        <p:spPr>
          <a:xfrm>
            <a:off x="7901731" y="118027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996241395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</p:spPr>
        <p:txBody>
          <a:bodyPr/>
          <a:lstStyle/>
          <a:p>
            <a:r>
              <a:rPr lang="en-US" dirty="0"/>
              <a:t>Sensitivity analysis (cont’d)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383" y="1130087"/>
            <a:ext cx="6904647" cy="517848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693066" y="4030227"/>
            <a:ext cx="3022898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8C151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Most sensitive elementary reaction</a:t>
            </a:r>
          </a:p>
          <a:p>
            <a:pPr algn="ctr"/>
            <a:r>
              <a:rPr lang="en-US" sz="1400" dirty="0"/>
              <a:t>C</a:t>
            </a:r>
            <a:r>
              <a:rPr lang="en-US" sz="1400" baseline="-25000" dirty="0"/>
              <a:t>3</a:t>
            </a:r>
            <a:r>
              <a:rPr lang="en-US" sz="1400" dirty="0"/>
              <a:t>H</a:t>
            </a:r>
            <a:r>
              <a:rPr lang="en-US" sz="1400" baseline="-25000" dirty="0"/>
              <a:t>8</a:t>
            </a:r>
            <a:r>
              <a:rPr lang="en-US" sz="1400" dirty="0"/>
              <a:t> + H = H</a:t>
            </a:r>
            <a:r>
              <a:rPr lang="en-US" sz="1400" baseline="-25000" dirty="0"/>
              <a:t>2</a:t>
            </a:r>
            <a:r>
              <a:rPr lang="en-US" sz="1400" dirty="0"/>
              <a:t> + C</a:t>
            </a:r>
            <a:r>
              <a:rPr lang="en-US" sz="1400" baseline="-25000" dirty="0"/>
              <a:t>3</a:t>
            </a:r>
            <a:r>
              <a:rPr lang="en-US" sz="1400" dirty="0"/>
              <a:t>H</a:t>
            </a:r>
            <a:r>
              <a:rPr lang="en-US" sz="1400" baseline="-25000" dirty="0"/>
              <a:t>7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8656639" y="6442363"/>
            <a:ext cx="48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19</a:t>
            </a: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A110BA3D-A34D-45B2-A9DA-D29F9BA344BE}"/>
              </a:ext>
            </a:extLst>
          </p:cNvPr>
          <p:cNvSpPr/>
          <p:nvPr/>
        </p:nvSpPr>
        <p:spPr>
          <a:xfrm>
            <a:off x="3784877" y="103437"/>
            <a:ext cx="1108778" cy="295422"/>
          </a:xfrm>
          <a:prstGeom prst="chevron">
            <a:avLst/>
          </a:prstGeom>
          <a:solidFill>
            <a:srgbClr val="8C1515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bg1"/>
                </a:solidFill>
              </a:rPr>
              <a:t>Objectives</a:t>
            </a: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6E0ADC8B-584C-46EE-9B1F-BDAEF1C8BA5E}"/>
              </a:ext>
            </a:extLst>
          </p:cNvPr>
          <p:cNvSpPr/>
          <p:nvPr/>
        </p:nvSpPr>
        <p:spPr>
          <a:xfrm>
            <a:off x="4819780" y="109634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Methanation</a:t>
            </a: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AC731AFD-5241-471C-9E73-3048B1415CD4}"/>
              </a:ext>
            </a:extLst>
          </p:cNvPr>
          <p:cNvSpPr/>
          <p:nvPr/>
        </p:nvSpPr>
        <p:spPr>
          <a:xfrm>
            <a:off x="5852003" y="114323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Methane Prop.</a:t>
            </a: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B2070631-02DF-4DE2-A7F0-E8CB84FB8445}"/>
              </a:ext>
            </a:extLst>
          </p:cNvPr>
          <p:cNvSpPr/>
          <p:nvPr/>
        </p:nvSpPr>
        <p:spPr>
          <a:xfrm>
            <a:off x="6881239" y="114323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Liquefaction</a:t>
            </a: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F13F2645-B159-41F5-8817-AA1B1E960C48}"/>
              </a:ext>
            </a:extLst>
          </p:cNvPr>
          <p:cNvSpPr/>
          <p:nvPr/>
        </p:nvSpPr>
        <p:spPr>
          <a:xfrm>
            <a:off x="7901731" y="118027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75757003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going forward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71600" y="1474837"/>
            <a:ext cx="3165589" cy="91863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Discrepancy b/w simulated and measured:</a:t>
            </a:r>
          </a:p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Interference from other species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71599" y="2536339"/>
            <a:ext cx="3165589" cy="1085262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Use two-color method to get better information about species time-history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741805" y="1474837"/>
            <a:ext cx="3165589" cy="91863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Discrepancy b/w simulated and measured: </a:t>
            </a:r>
            <a:endParaRPr lang="en-US" sz="1200" b="1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Inaccurate temperature time-history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89589" y="2538224"/>
            <a:ext cx="3217805" cy="1085262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Don’t assume T5 is constant, non-intrusive temperature measurement during shock tube test time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89588" y="3783039"/>
            <a:ext cx="3217805" cy="1085262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Reduce uncertainty in shock velocity measurement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89588" y="5027854"/>
            <a:ext cx="1557208" cy="1085262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Regularly clean shock tube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417856" y="5027854"/>
            <a:ext cx="1489538" cy="1085262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Use turbopump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656639" y="6442363"/>
            <a:ext cx="48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20</a:t>
            </a: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45B7AACE-BB35-48BC-B8EE-BB48C722125A}"/>
              </a:ext>
            </a:extLst>
          </p:cNvPr>
          <p:cNvSpPr/>
          <p:nvPr/>
        </p:nvSpPr>
        <p:spPr>
          <a:xfrm>
            <a:off x="3784877" y="103437"/>
            <a:ext cx="1108778" cy="295422"/>
          </a:xfrm>
          <a:prstGeom prst="chevron">
            <a:avLst/>
          </a:prstGeom>
          <a:solidFill>
            <a:srgbClr val="8C1515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bg1"/>
                </a:solidFill>
              </a:rPr>
              <a:t>Objectives</a:t>
            </a: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C3A70D6D-ED82-4921-BBE2-FA9DA5675DF9}"/>
              </a:ext>
            </a:extLst>
          </p:cNvPr>
          <p:cNvSpPr/>
          <p:nvPr/>
        </p:nvSpPr>
        <p:spPr>
          <a:xfrm>
            <a:off x="4819780" y="109634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Methanation</a:t>
            </a: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0BADE35B-0D20-423A-9DDE-92989A1B7443}"/>
              </a:ext>
            </a:extLst>
          </p:cNvPr>
          <p:cNvSpPr/>
          <p:nvPr/>
        </p:nvSpPr>
        <p:spPr>
          <a:xfrm>
            <a:off x="5852003" y="114323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Methane Prop.</a:t>
            </a: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302CC503-E758-460A-BA84-590C0A9F7758}"/>
              </a:ext>
            </a:extLst>
          </p:cNvPr>
          <p:cNvSpPr/>
          <p:nvPr/>
        </p:nvSpPr>
        <p:spPr>
          <a:xfrm>
            <a:off x="6881239" y="114323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Liquefaction</a:t>
            </a: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CC197F36-9CA3-46FA-BB25-0E3F4A6FB87A}"/>
              </a:ext>
            </a:extLst>
          </p:cNvPr>
          <p:cNvSpPr/>
          <p:nvPr/>
        </p:nvSpPr>
        <p:spPr>
          <a:xfrm>
            <a:off x="7901731" y="118027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500171104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Pyrolysis of propane at elevated temperatures was studied in a shock tube using laser absorption diagnostics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recorded absorbance signal was used in conjunction with Beer’s law to get the temporal variation of propane mole fraction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Some discrepancy between experimental data and USC Mech II simulation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Methods to reduce discrepancy due to interfering species and temperature change during pyrolysis were proposed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/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56639" y="6442363"/>
            <a:ext cx="48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21</a:t>
            </a: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BE86DE0C-1091-4025-B68F-9170FDAF2C5F}"/>
              </a:ext>
            </a:extLst>
          </p:cNvPr>
          <p:cNvSpPr/>
          <p:nvPr/>
        </p:nvSpPr>
        <p:spPr>
          <a:xfrm>
            <a:off x="3784877" y="103437"/>
            <a:ext cx="1108778" cy="295422"/>
          </a:xfrm>
          <a:prstGeom prst="chevron">
            <a:avLst/>
          </a:prstGeom>
          <a:solidFill>
            <a:srgbClr val="8C1515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bg1"/>
                </a:solidFill>
              </a:rPr>
              <a:t>Objectives</a:t>
            </a: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FF811722-E49D-4744-BBD3-A810967343B4}"/>
              </a:ext>
            </a:extLst>
          </p:cNvPr>
          <p:cNvSpPr/>
          <p:nvPr/>
        </p:nvSpPr>
        <p:spPr>
          <a:xfrm>
            <a:off x="4819780" y="109634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Methanation</a:t>
            </a: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C3D65CCD-5FD3-490A-ABD7-EDCC08318122}"/>
              </a:ext>
            </a:extLst>
          </p:cNvPr>
          <p:cNvSpPr/>
          <p:nvPr/>
        </p:nvSpPr>
        <p:spPr>
          <a:xfrm>
            <a:off x="5852003" y="114323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Methane Prop.</a:t>
            </a: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7D0DDDC1-991A-45CC-A3B5-83604404692E}"/>
              </a:ext>
            </a:extLst>
          </p:cNvPr>
          <p:cNvSpPr/>
          <p:nvPr/>
        </p:nvSpPr>
        <p:spPr>
          <a:xfrm>
            <a:off x="6881239" y="114323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Liquefaction</a:t>
            </a: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26853275-9AD8-4523-A7A2-0571AE04D09F}"/>
              </a:ext>
            </a:extLst>
          </p:cNvPr>
          <p:cNvSpPr/>
          <p:nvPr/>
        </p:nvSpPr>
        <p:spPr>
          <a:xfrm>
            <a:off x="7901731" y="118027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02056136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 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sz="quarter" idx="10"/>
          </p:nvPr>
        </p:nvSpPr>
        <p:spPr>
          <a:xfrm>
            <a:off x="955675" y="1443038"/>
            <a:ext cx="6496685" cy="221615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1" eaLnBrk="1" hangingPunct="1"/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Prof. Ronald Hanson</a:t>
            </a:r>
          </a:p>
          <a:p>
            <a:pPr lvl="1" eaLnBrk="1" hangingPunct="1"/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Lab #7 TA: Sarah Johnson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675" y="3086100"/>
            <a:ext cx="7707313" cy="20242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56639" y="6442363"/>
            <a:ext cx="48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483791418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122" y="2051687"/>
            <a:ext cx="3430593" cy="1234440"/>
          </a:xfrm>
        </p:spPr>
        <p:txBody>
          <a:bodyPr/>
          <a:lstStyle/>
          <a:p>
            <a:pPr algn="ctr"/>
            <a:r>
              <a:rPr lang="en-US" sz="3200" dirty="0"/>
              <a:t>Backup slides</a:t>
            </a:r>
          </a:p>
        </p:txBody>
      </p:sp>
      <p:pic>
        <p:nvPicPr>
          <p:cNvPr id="6" name="Picture Placeholder 5" descr="A picture containing grass, sky, outdoor, building&#10;&#10;Description generated with very high confidence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8904" r="28904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FA8C9CD-BBFB-4B2F-A42B-FB4DC8B13B6F}" type="slidenum">
              <a:rPr lang="en-US" altLang="en-US" smtClean="0"/>
              <a:pPr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3643915"/>
      </p:ext>
    </p:extLst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Adv. of shock tubes as experimental devices</a:t>
            </a:r>
          </a:p>
        </p:txBody>
      </p:sp>
      <p:sp>
        <p:nvSpPr>
          <p:cNvPr id="109" name="Content Placeholder 2"/>
          <p:cNvSpPr txBox="1">
            <a:spLocks/>
          </p:cNvSpPr>
          <p:nvPr/>
        </p:nvSpPr>
        <p:spPr>
          <a:xfrm>
            <a:off x="2979868" y="2479293"/>
            <a:ext cx="5827702" cy="2504680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ern="1200" spc="2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ＭＳ Ｐゴシック" charset="0"/>
              </a:defRPr>
            </a:lvl1pPr>
            <a:lvl2pPr marL="288925" indent="-2889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2pPr>
            <a:lvl3pPr marL="569913" indent="-2254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charset="0"/>
              <a:buChar char="›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3pPr>
            <a:lvl4pPr marL="914400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4pPr>
            <a:lvl5pPr marL="1258888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charset="0"/>
              <a:buChar char="–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AutoNum type="arabicPeriod"/>
            </a:pPr>
            <a:r>
              <a:rPr lang="en-US" dirty="0"/>
              <a:t>Altering initial pressure across diaphragm, the desired shock strength </a:t>
            </a:r>
          </a:p>
          <a:p>
            <a:pPr>
              <a:buFont typeface="Wingdings" panose="05000000000000000000" pitchFamily="2" charset="2"/>
              <a:buAutoNum type="arabicPeriod"/>
            </a:pPr>
            <a:r>
              <a:rPr lang="en-US" dirty="0"/>
              <a:t>Known initial temperature and pressure</a:t>
            </a:r>
          </a:p>
          <a:p>
            <a:pPr>
              <a:buFont typeface="Wingdings" panose="05000000000000000000" pitchFamily="2" charset="2"/>
              <a:buAutoNum type="arabicPeriod"/>
            </a:pPr>
            <a:r>
              <a:rPr lang="en-US" dirty="0"/>
              <a:t>Well-defined time zero </a:t>
            </a:r>
          </a:p>
          <a:p>
            <a:pPr>
              <a:buFont typeface="Wingdings" panose="05000000000000000000" pitchFamily="2" charset="2"/>
              <a:buAutoNum type="arabicPeriod"/>
            </a:pPr>
            <a:r>
              <a:rPr lang="en-US" dirty="0"/>
              <a:t>Rapid/near-instantaneous rapid heat-up of the test gas</a:t>
            </a:r>
          </a:p>
          <a:p>
            <a:pPr>
              <a:buFont typeface="Wingdings" panose="05000000000000000000" pitchFamily="2" charset="2"/>
              <a:buAutoNum type="arabicPeriod"/>
            </a:pPr>
            <a:r>
              <a:rPr lang="en-US" dirty="0"/>
              <a:t>Decoupling of kinetics and fluid mechanics </a:t>
            </a:r>
          </a:p>
          <a:p>
            <a:pPr>
              <a:buFont typeface="Wingdings" panose="05000000000000000000" pitchFamily="2" charset="2"/>
              <a:buAutoNum type="arabicPeriod"/>
            </a:pPr>
            <a:endParaRPr lang="en-US" dirty="0"/>
          </a:p>
          <a:p>
            <a:pPr>
              <a:buFont typeface="Wingdings" panose="05000000000000000000" pitchFamily="2" charset="2"/>
              <a:buAutoNum type="arabicPeriod"/>
            </a:pPr>
            <a:endParaRPr lang="en-US" dirty="0"/>
          </a:p>
          <a:p>
            <a:pPr>
              <a:buFont typeface="Wingdings" panose="05000000000000000000" pitchFamily="2" charset="2"/>
              <a:buAutoNum type="arabicPeriod"/>
            </a:pPr>
            <a:endParaRPr lang="en-US" dirty="0"/>
          </a:p>
        </p:txBody>
      </p:sp>
      <p:sp>
        <p:nvSpPr>
          <p:cNvPr id="116" name="Rectangle 115"/>
          <p:cNvSpPr/>
          <p:nvPr/>
        </p:nvSpPr>
        <p:spPr>
          <a:xfrm>
            <a:off x="951431" y="2594509"/>
            <a:ext cx="1706636" cy="4951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Shock tube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951433" y="3236473"/>
            <a:ext cx="1706635" cy="4951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Turbulent plug flow reactor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948778" y="4485722"/>
            <a:ext cx="1708781" cy="4951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Laminar, premixed flames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948778" y="5130880"/>
            <a:ext cx="1708781" cy="4951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Laminar, diffusion flames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948777" y="3865964"/>
            <a:ext cx="1708781" cy="4951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Rapid compression machine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948776" y="1962889"/>
            <a:ext cx="1706636" cy="495161"/>
          </a:xfrm>
          <a:prstGeom prst="rect">
            <a:avLst/>
          </a:prstGeom>
          <a:solidFill>
            <a:srgbClr val="8C1515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Typical research reactors</a:t>
            </a:r>
          </a:p>
        </p:txBody>
      </p:sp>
    </p:spTree>
    <p:extLst>
      <p:ext uri="{BB962C8B-B14F-4D97-AF65-F5344CB8AC3E}">
        <p14:creationId xmlns:p14="http://schemas.microsoft.com/office/powerpoint/2010/main" val="1300241991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5069" y="2427371"/>
            <a:ext cx="3430593" cy="1234440"/>
          </a:xfrm>
        </p:spPr>
        <p:txBody>
          <a:bodyPr/>
          <a:lstStyle/>
          <a:p>
            <a:pPr algn="ctr"/>
            <a:r>
              <a:rPr lang="en-US" sz="3200" dirty="0"/>
              <a:t>Objectives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4518660" y="2239927"/>
            <a:ext cx="3530884" cy="2352024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FA8C9CD-BBFB-4B2F-A42B-FB4DC8B13B6F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3597004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802981" y="4615950"/>
            <a:ext cx="3756819" cy="1168411"/>
          </a:xfrm>
          <a:prstGeom prst="rect">
            <a:avLst/>
          </a:prstGeom>
          <a:solidFill>
            <a:srgbClr val="EDE8DD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8C1515"/>
                </a:solidFill>
              </a:rPr>
              <a:t>WITH ISRU</a:t>
            </a:r>
          </a:p>
          <a:p>
            <a:pPr algn="ctr"/>
            <a:r>
              <a:rPr lang="en-US" sz="1400" dirty="0"/>
              <a:t>Total Landing Mass = ~10 tons</a:t>
            </a:r>
          </a:p>
          <a:p>
            <a:pPr algn="ctr"/>
            <a:r>
              <a:rPr lang="en-US" sz="1400" dirty="0"/>
              <a:t>Mass to be lifted to LEO reduced by 60%</a:t>
            </a:r>
          </a:p>
          <a:p>
            <a:endParaRPr lang="en-US" sz="1400" dirty="0"/>
          </a:p>
        </p:txBody>
      </p:sp>
      <p:sp>
        <p:nvSpPr>
          <p:cNvPr id="25" name="Rectangle 24"/>
          <p:cNvSpPr/>
          <p:nvPr/>
        </p:nvSpPr>
        <p:spPr>
          <a:xfrm>
            <a:off x="923859" y="3968531"/>
            <a:ext cx="7757696" cy="565909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“Gear Ratio” = mass in LEO/landed mass on Mars surface = ~10</a:t>
            </a:r>
          </a:p>
        </p:txBody>
      </p:sp>
      <p:sp>
        <p:nvSpPr>
          <p:cNvPr id="22" name="Arrow: Chevron 21"/>
          <p:cNvSpPr/>
          <p:nvPr/>
        </p:nvSpPr>
        <p:spPr>
          <a:xfrm>
            <a:off x="3784877" y="103437"/>
            <a:ext cx="1108778" cy="295422"/>
          </a:xfrm>
          <a:prstGeom prst="chevron">
            <a:avLst/>
          </a:prstGeom>
          <a:solidFill>
            <a:srgbClr val="8C1515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bg1"/>
                </a:solidFill>
              </a:rPr>
              <a:t>Objectives</a:t>
            </a:r>
          </a:p>
        </p:txBody>
      </p:sp>
      <p:sp>
        <p:nvSpPr>
          <p:cNvPr id="24" name="Arrow: Chevron 23"/>
          <p:cNvSpPr/>
          <p:nvPr/>
        </p:nvSpPr>
        <p:spPr>
          <a:xfrm>
            <a:off x="4819780" y="109634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Methanation</a:t>
            </a:r>
          </a:p>
        </p:txBody>
      </p:sp>
      <p:sp>
        <p:nvSpPr>
          <p:cNvPr id="26" name="Arrow: Chevron 25"/>
          <p:cNvSpPr/>
          <p:nvPr/>
        </p:nvSpPr>
        <p:spPr>
          <a:xfrm>
            <a:off x="5852003" y="114323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Methane Prop.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924133" y="4615949"/>
            <a:ext cx="3756819" cy="1168411"/>
          </a:xfrm>
          <a:prstGeom prst="rect">
            <a:avLst/>
          </a:prstGeom>
          <a:solidFill>
            <a:srgbClr val="EDE8DD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  <a:p>
            <a:pPr algn="ctr"/>
            <a:r>
              <a:rPr lang="en-US" sz="1400" b="1" dirty="0">
                <a:solidFill>
                  <a:srgbClr val="8C1515"/>
                </a:solidFill>
              </a:rPr>
              <a:t>WITHOUT ISRU</a:t>
            </a:r>
          </a:p>
          <a:p>
            <a:pPr algn="ctr"/>
            <a:r>
              <a:rPr lang="en-US" sz="1400" dirty="0"/>
              <a:t>Mars Ascent Vehicle (dry mass) = ~6 tons</a:t>
            </a:r>
          </a:p>
          <a:p>
            <a:pPr algn="ctr"/>
            <a:r>
              <a:rPr lang="en-US" sz="1400" dirty="0"/>
              <a:t>Fuel + Oxidizer + Life Support = ~29 tons</a:t>
            </a:r>
          </a:p>
          <a:p>
            <a:pPr algn="ctr"/>
            <a:r>
              <a:rPr lang="en-US" sz="1400" dirty="0"/>
              <a:t>Total Landing Mass = ~35 tons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948776" y="650214"/>
            <a:ext cx="7707862" cy="650699"/>
          </a:xfrm>
        </p:spPr>
        <p:txBody>
          <a:bodyPr anchor="ctr"/>
          <a:lstStyle/>
          <a:p>
            <a:r>
              <a:rPr lang="en-US" dirty="0"/>
              <a:t>Why Mars ISRU?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69927" y="6442363"/>
            <a:ext cx="374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4</a:t>
            </a: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E3C3C95D-5320-40E1-92C5-6FEF0D1BC7BF}"/>
              </a:ext>
            </a:extLst>
          </p:cNvPr>
          <p:cNvSpPr/>
          <p:nvPr/>
        </p:nvSpPr>
        <p:spPr>
          <a:xfrm>
            <a:off x="6881239" y="114323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Liquefaction</a:t>
            </a: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22C760A3-07F3-4586-942F-4FF427DC6915}"/>
              </a:ext>
            </a:extLst>
          </p:cNvPr>
          <p:cNvSpPr/>
          <p:nvPr/>
        </p:nvSpPr>
        <p:spPr>
          <a:xfrm>
            <a:off x="7901731" y="118027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Conclusion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B6769AF8-2268-42CB-BFAE-D106CB13CEE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3" b="32094"/>
          <a:stretch/>
        </p:blipFill>
        <p:spPr>
          <a:xfrm>
            <a:off x="2012468" y="1245187"/>
            <a:ext cx="5762374" cy="262870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AB0D530-2B0F-4A4F-9B77-7C507AAA7A2D}"/>
              </a:ext>
            </a:extLst>
          </p:cNvPr>
          <p:cNvSpPr/>
          <p:nvPr/>
        </p:nvSpPr>
        <p:spPr>
          <a:xfrm>
            <a:off x="3291258" y="6018289"/>
            <a:ext cx="302289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8C151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C00000"/>
                </a:solidFill>
              </a:rPr>
              <a:t>Saves billions of $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383651222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Conversion of carbon dioxide to methane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769927" y="6442363"/>
            <a:ext cx="374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5</a:t>
            </a: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133CB645-DE4F-4731-9477-B673A0A5BC04}"/>
              </a:ext>
            </a:extLst>
          </p:cNvPr>
          <p:cNvSpPr/>
          <p:nvPr/>
        </p:nvSpPr>
        <p:spPr>
          <a:xfrm>
            <a:off x="3784877" y="103437"/>
            <a:ext cx="1108778" cy="295422"/>
          </a:xfrm>
          <a:prstGeom prst="chevron">
            <a:avLst/>
          </a:prstGeom>
          <a:solidFill>
            <a:srgbClr val="8C1515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bg1"/>
                </a:solidFill>
              </a:rPr>
              <a:t>Objectives</a:t>
            </a: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0270A81C-A738-4642-865A-68F20A5E1C7C}"/>
              </a:ext>
            </a:extLst>
          </p:cNvPr>
          <p:cNvSpPr/>
          <p:nvPr/>
        </p:nvSpPr>
        <p:spPr>
          <a:xfrm>
            <a:off x="4819780" y="109634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Methanation</a:t>
            </a: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DF8362EE-EBEC-45B6-9C91-BB088C6A0534}"/>
              </a:ext>
            </a:extLst>
          </p:cNvPr>
          <p:cNvSpPr/>
          <p:nvPr/>
        </p:nvSpPr>
        <p:spPr>
          <a:xfrm>
            <a:off x="5852003" y="114323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Methane Prop.</a:t>
            </a: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7F2A0C8C-6EB9-4B8F-8BC2-8C8ECA8D6528}"/>
              </a:ext>
            </a:extLst>
          </p:cNvPr>
          <p:cNvSpPr/>
          <p:nvPr/>
        </p:nvSpPr>
        <p:spPr>
          <a:xfrm>
            <a:off x="6881239" y="114323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Liquefaction</a:t>
            </a: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3D3C1389-3405-44BA-A095-F2107C48FC66}"/>
              </a:ext>
            </a:extLst>
          </p:cNvPr>
          <p:cNvSpPr/>
          <p:nvPr/>
        </p:nvSpPr>
        <p:spPr>
          <a:xfrm>
            <a:off x="7901731" y="118027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Conclusion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B8904F-6909-4131-A711-4207F82B8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771" y="1130086"/>
            <a:ext cx="3309936" cy="18541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F5064D-4D6F-4CCF-9F4A-E8F9213DB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087" y="1130087"/>
            <a:ext cx="2746303" cy="1854118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D1D0E0C-C438-4006-B6F0-E9DFCF46B14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48776" y="3321934"/>
            <a:ext cx="7700963" cy="3228179"/>
          </a:xfrm>
        </p:spPr>
        <p:txBody>
          <a:bodyPr>
            <a:noAutofit/>
          </a:bodyPr>
          <a:lstStyle/>
          <a:p>
            <a:pPr lvl="2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CO</a:t>
            </a:r>
            <a:r>
              <a:rPr lang="en-US" sz="1600" baseline="-25000" dirty="0">
                <a:solidFill>
                  <a:schemeClr val="tx1"/>
                </a:solidFill>
              </a:rPr>
              <a:t>2</a:t>
            </a:r>
            <a:r>
              <a:rPr lang="en-US" sz="1600" dirty="0">
                <a:solidFill>
                  <a:schemeClr val="tx1"/>
                </a:solidFill>
              </a:rPr>
              <a:t> is present in abundance in the atmosphere. H</a:t>
            </a:r>
            <a:r>
              <a:rPr lang="en-US" sz="1600" baseline="-25000" dirty="0">
                <a:solidFill>
                  <a:schemeClr val="tx1"/>
                </a:solidFill>
              </a:rPr>
              <a:t>2</a:t>
            </a:r>
            <a:r>
              <a:rPr lang="en-US" sz="1600" dirty="0">
                <a:solidFill>
                  <a:schemeClr val="tx1"/>
                </a:solidFill>
              </a:rPr>
              <a:t>O can be mined from the regolith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tx1"/>
              </a:solidFill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Sabatier reaction converts CO</a:t>
            </a:r>
            <a:r>
              <a:rPr lang="en-US" sz="1600" baseline="-25000" dirty="0">
                <a:solidFill>
                  <a:schemeClr val="tx1"/>
                </a:solidFill>
              </a:rPr>
              <a:t>2 </a:t>
            </a:r>
            <a:r>
              <a:rPr lang="en-US" sz="1600" dirty="0">
                <a:solidFill>
                  <a:schemeClr val="tx1"/>
                </a:solidFill>
              </a:rPr>
              <a:t>to CH</a:t>
            </a:r>
            <a:r>
              <a:rPr lang="en-US" sz="1600" baseline="-25000" dirty="0">
                <a:solidFill>
                  <a:schemeClr val="tx1"/>
                </a:solidFill>
              </a:rPr>
              <a:t>4</a:t>
            </a:r>
            <a:endParaRPr lang="en-US" sz="1600" dirty="0">
              <a:solidFill>
                <a:schemeClr val="tx1"/>
              </a:solidFill>
            </a:endParaRPr>
          </a:p>
          <a:p>
            <a:pPr lvl="2"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tx1"/>
              </a:solidFill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Objectives:</a:t>
            </a:r>
          </a:p>
          <a:p>
            <a:pPr marL="687388" lvl="2" indent="-342900"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 methanation reactor as a 1-D fixed-bed catalyst reactor</a:t>
            </a:r>
          </a:p>
          <a:p>
            <a:pPr marL="687388" lvl="2" indent="-342900"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 three global reactions to model kinetics</a:t>
            </a:r>
          </a:p>
          <a:p>
            <a:pPr marL="687388" lvl="2" indent="-342900"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Estimate the concentration at reactor exit, and its sensitivity to operating conditions</a:t>
            </a:r>
          </a:p>
        </p:txBody>
      </p:sp>
    </p:spTree>
    <p:extLst>
      <p:ext uri="{BB962C8B-B14F-4D97-AF65-F5344CB8AC3E}">
        <p14:creationId xmlns:p14="http://schemas.microsoft.com/office/powerpoint/2010/main" val="1089241377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Methane Properties, Separation, &amp; Liquefaction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769927" y="6442363"/>
            <a:ext cx="374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6</a:t>
            </a: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133CB645-DE4F-4731-9477-B673A0A5BC04}"/>
              </a:ext>
            </a:extLst>
          </p:cNvPr>
          <p:cNvSpPr/>
          <p:nvPr/>
        </p:nvSpPr>
        <p:spPr>
          <a:xfrm>
            <a:off x="3784877" y="103437"/>
            <a:ext cx="1108778" cy="295422"/>
          </a:xfrm>
          <a:prstGeom prst="chevron">
            <a:avLst/>
          </a:prstGeom>
          <a:solidFill>
            <a:srgbClr val="8C1515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bg1"/>
                </a:solidFill>
              </a:rPr>
              <a:t>Objectives</a:t>
            </a: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0270A81C-A738-4642-865A-68F20A5E1C7C}"/>
              </a:ext>
            </a:extLst>
          </p:cNvPr>
          <p:cNvSpPr/>
          <p:nvPr/>
        </p:nvSpPr>
        <p:spPr>
          <a:xfrm>
            <a:off x="4819780" y="109634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Methanation</a:t>
            </a: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DF8362EE-EBEC-45B6-9C91-BB088C6A0534}"/>
              </a:ext>
            </a:extLst>
          </p:cNvPr>
          <p:cNvSpPr/>
          <p:nvPr/>
        </p:nvSpPr>
        <p:spPr>
          <a:xfrm>
            <a:off x="5852003" y="114323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Methane Prop.</a:t>
            </a: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7F2A0C8C-6EB9-4B8F-8BC2-8C8ECA8D6528}"/>
              </a:ext>
            </a:extLst>
          </p:cNvPr>
          <p:cNvSpPr/>
          <p:nvPr/>
        </p:nvSpPr>
        <p:spPr>
          <a:xfrm>
            <a:off x="6881239" y="114323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Liquefaction</a:t>
            </a: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3D3C1389-3405-44BA-A095-F2107C48FC66}"/>
              </a:ext>
            </a:extLst>
          </p:cNvPr>
          <p:cNvSpPr/>
          <p:nvPr/>
        </p:nvSpPr>
        <p:spPr>
          <a:xfrm>
            <a:off x="7901731" y="118027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Conclusion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D1D0E0C-C438-4006-B6F0-E9DFCF46B14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48776" y="1204420"/>
            <a:ext cx="7700963" cy="5345694"/>
          </a:xfrm>
        </p:spPr>
        <p:txBody>
          <a:bodyPr>
            <a:noAutofit/>
          </a:bodyPr>
          <a:lstStyle/>
          <a:p>
            <a:pPr marL="344488" lvl="2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Objectives:</a:t>
            </a:r>
          </a:p>
          <a:p>
            <a:pPr marL="344488" lvl="2"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687388" lvl="2" indent="-342900"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 Helmholtz fundamental relations to get accurate properties for CH</a:t>
            </a:r>
            <a:r>
              <a:rPr lang="en-US" sz="1600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687388" lvl="2" indent="-342900">
              <a:buFont typeface="+mj-lt"/>
              <a:buAutoNum type="arabicPeriod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687388" lvl="2" indent="-342900"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Separate unreacted CO</a:t>
            </a:r>
            <a:r>
              <a:rPr lang="en-US" sz="1600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from the product stream</a:t>
            </a:r>
          </a:p>
          <a:p>
            <a:pPr marL="687388" lvl="2" indent="-342900">
              <a:buFont typeface="+mj-lt"/>
              <a:buAutoNum type="arabicPeriod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687388" lvl="2" indent="-342900"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Liquefy CH</a:t>
            </a:r>
            <a:r>
              <a:rPr lang="en-US" sz="1600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using a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Heylandt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cycle</a:t>
            </a:r>
          </a:p>
          <a:p>
            <a:pPr marL="687388" lvl="2" indent="-342900">
              <a:buFont typeface="+mj-lt"/>
              <a:buAutoNum type="arabicPeriod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687388" lvl="2" indent="-342900">
              <a:buFont typeface="+mj-lt"/>
              <a:buAutoNum type="arabicPeriod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812881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5070" y="2423963"/>
            <a:ext cx="3102072" cy="1234440"/>
          </a:xfrm>
        </p:spPr>
        <p:txBody>
          <a:bodyPr/>
          <a:lstStyle/>
          <a:p>
            <a:pPr algn="ctr"/>
            <a:r>
              <a:rPr lang="en-US" sz="3200" dirty="0"/>
              <a:t>Methanation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4337141" y="2427372"/>
            <a:ext cx="3712403" cy="1726436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FA8C9CD-BBFB-4B2F-A42B-FB4DC8B13B6F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7619175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Reactor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8777" y="1208122"/>
            <a:ext cx="4248064" cy="1607820"/>
          </a:xfrm>
          <a:solidFill>
            <a:srgbClr val="EDE8DD"/>
          </a:solidFill>
          <a:ln w="12700">
            <a:solidFill>
              <a:schemeClr val="tx1"/>
            </a:solidFill>
          </a:ln>
        </p:spPr>
        <p:txBody>
          <a:bodyPr/>
          <a:lstStyle/>
          <a:p>
            <a:pPr marL="0" indent="0"/>
            <a:r>
              <a:rPr lang="en-US" dirty="0"/>
              <a:t> Assumptions:</a:t>
            </a:r>
          </a:p>
          <a:p>
            <a:pPr marL="687388" lvl="2" indent="-342900">
              <a:buFont typeface="+mj-lt"/>
              <a:buAutoNum type="arabicPeriod"/>
            </a:pPr>
            <a:r>
              <a:rPr lang="en-US" sz="1200" dirty="0"/>
              <a:t>Fixed bed catalyst reactor (Ni/Al</a:t>
            </a:r>
            <a:r>
              <a:rPr lang="en-US" sz="1200" baseline="-25000" dirty="0"/>
              <a:t>2</a:t>
            </a:r>
            <a:r>
              <a:rPr lang="en-US" sz="1200" dirty="0"/>
              <a:t>O</a:t>
            </a:r>
            <a:r>
              <a:rPr lang="en-US" sz="1200" baseline="-25000" dirty="0"/>
              <a:t>3 </a:t>
            </a:r>
            <a:r>
              <a:rPr lang="en-US" sz="1200" dirty="0"/>
              <a:t>catalyst)</a:t>
            </a:r>
          </a:p>
          <a:p>
            <a:pPr marL="687388" lvl="2" indent="-342900">
              <a:buFont typeface="+mj-lt"/>
              <a:buAutoNum type="arabicPeriod"/>
            </a:pPr>
            <a:r>
              <a:rPr lang="en-US" sz="1200" dirty="0"/>
              <a:t>1-D steady flow</a:t>
            </a:r>
          </a:p>
          <a:p>
            <a:pPr marL="687388" lvl="2" indent="-342900">
              <a:buFont typeface="+mj-lt"/>
              <a:buAutoNum type="arabicPeriod"/>
            </a:pPr>
            <a:r>
              <a:rPr lang="en-US" sz="1200" dirty="0"/>
              <a:t>Negligible diffusive transport</a:t>
            </a:r>
          </a:p>
          <a:p>
            <a:pPr marL="687388" lvl="2" indent="-342900">
              <a:buFont typeface="+mj-lt"/>
              <a:buAutoNum type="arabicPeriod"/>
            </a:pPr>
            <a:r>
              <a:rPr lang="en-US" sz="1200" dirty="0"/>
              <a:t>No internal resistance to mass transfer</a:t>
            </a:r>
          </a:p>
          <a:p>
            <a:pPr marL="687388" lvl="2" indent="-342900">
              <a:buFont typeface="+mj-lt"/>
              <a:buAutoNum type="arabicPeriod"/>
            </a:pPr>
            <a:r>
              <a:rPr lang="en-US" sz="1200" dirty="0"/>
              <a:t>Adiabatic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/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8769927" y="6442363"/>
            <a:ext cx="374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8</a:t>
            </a:r>
          </a:p>
        </p:txBody>
      </p:sp>
      <p:sp>
        <p:nvSpPr>
          <p:cNvPr id="33" name="Arrow: Chevron 32">
            <a:extLst>
              <a:ext uri="{FF2B5EF4-FFF2-40B4-BE49-F238E27FC236}">
                <a16:creationId xmlns:a16="http://schemas.microsoft.com/office/drawing/2014/main" id="{90F0496E-E167-450C-A563-3227403E9FDC}"/>
              </a:ext>
            </a:extLst>
          </p:cNvPr>
          <p:cNvSpPr/>
          <p:nvPr/>
        </p:nvSpPr>
        <p:spPr>
          <a:xfrm>
            <a:off x="3784877" y="103437"/>
            <a:ext cx="1108778" cy="295422"/>
          </a:xfrm>
          <a:prstGeom prst="chevron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Objectives</a:t>
            </a: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C2F8CC94-DDE2-441D-8400-274550C00432}"/>
              </a:ext>
            </a:extLst>
          </p:cNvPr>
          <p:cNvSpPr/>
          <p:nvPr/>
        </p:nvSpPr>
        <p:spPr>
          <a:xfrm>
            <a:off x="4819780" y="109634"/>
            <a:ext cx="1108778" cy="295422"/>
          </a:xfrm>
          <a:prstGeom prst="chevron">
            <a:avLst/>
          </a:prstGeom>
          <a:solidFill>
            <a:schemeClr val="bg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bg1"/>
                </a:solidFill>
              </a:rPr>
              <a:t>Methanation</a:t>
            </a: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630BF31E-A099-482E-987C-F49364B3C8BE}"/>
              </a:ext>
            </a:extLst>
          </p:cNvPr>
          <p:cNvSpPr/>
          <p:nvPr/>
        </p:nvSpPr>
        <p:spPr>
          <a:xfrm>
            <a:off x="5852003" y="114323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Methane Prop.</a:t>
            </a:r>
          </a:p>
        </p:txBody>
      </p:sp>
      <p:sp>
        <p:nvSpPr>
          <p:cNvPr id="37" name="Arrow: Chevron 36">
            <a:extLst>
              <a:ext uri="{FF2B5EF4-FFF2-40B4-BE49-F238E27FC236}">
                <a16:creationId xmlns:a16="http://schemas.microsoft.com/office/drawing/2014/main" id="{1C2FB19D-306B-43DF-B6EA-58DAD2EE6A62}"/>
              </a:ext>
            </a:extLst>
          </p:cNvPr>
          <p:cNvSpPr/>
          <p:nvPr/>
        </p:nvSpPr>
        <p:spPr>
          <a:xfrm>
            <a:off x="6881239" y="114323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Liquefaction</a:t>
            </a:r>
          </a:p>
        </p:txBody>
      </p:sp>
      <p:sp>
        <p:nvSpPr>
          <p:cNvPr id="38" name="Arrow: Chevron 37">
            <a:extLst>
              <a:ext uri="{FF2B5EF4-FFF2-40B4-BE49-F238E27FC236}">
                <a16:creationId xmlns:a16="http://schemas.microsoft.com/office/drawing/2014/main" id="{E0B6D49F-C20D-46AB-AEF9-51F9448DC4AC}"/>
              </a:ext>
            </a:extLst>
          </p:cNvPr>
          <p:cNvSpPr/>
          <p:nvPr/>
        </p:nvSpPr>
        <p:spPr>
          <a:xfrm>
            <a:off x="7901731" y="118027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Conclusion</a:t>
            </a:r>
          </a:p>
        </p:txBody>
      </p:sp>
      <p:pic>
        <p:nvPicPr>
          <p:cNvPr id="18" name="Picture 17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9EFF0696-46C7-4A13-A259-4A1E42D746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86" t="2916" b="10601"/>
          <a:stretch/>
        </p:blipFill>
        <p:spPr>
          <a:xfrm>
            <a:off x="5346759" y="1208122"/>
            <a:ext cx="3309879" cy="2569584"/>
          </a:xfrm>
          <a:prstGeom prst="rect">
            <a:avLst/>
          </a:prstGeom>
          <a:ln>
            <a:solidFill>
              <a:srgbClr val="8C1515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ACA4A3E4-6A28-4688-A558-5409C9DEF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8777" y="2858520"/>
                <a:ext cx="4248065" cy="1264920"/>
              </a:xfrm>
              <a:prstGeom prst="rect">
                <a:avLst/>
              </a:prstGeom>
              <a:solidFill>
                <a:srgbClr val="EDE8DD"/>
              </a:solidFill>
              <a:ln w="12700">
                <a:solidFill>
                  <a:schemeClr val="tx1"/>
                </a:solidFill>
              </a:ln>
            </p:spPr>
            <p:txBody>
              <a:bodyPr vert="horz" lIns="0" tIns="45720" rIns="0" bIns="45720" rtlCol="0">
                <a:normAutofit/>
              </a:bodyPr>
              <a:lstStyle>
                <a:lvl1pPr marL="342900" indent="-3429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defRPr kern="1200" spc="20">
                    <a:solidFill>
                      <a:schemeClr val="tx1"/>
                    </a:solidFill>
                    <a:latin typeface="Arial"/>
                    <a:ea typeface="MS PGothic" panose="020B0600070205080204" pitchFamily="34" charset="-128"/>
                    <a:cs typeface="ＭＳ Ｐゴシック" charset="0"/>
                  </a:defRPr>
                </a:lvl1pPr>
                <a:lvl2pPr marL="288925" indent="-288925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ern="1200">
                    <a:solidFill>
                      <a:srgbClr val="595959"/>
                    </a:solidFill>
                    <a:latin typeface="Arial"/>
                    <a:ea typeface="MS PGothic" panose="020B0600070205080204" pitchFamily="34" charset="-128"/>
                    <a:cs typeface="+mn-cs"/>
                  </a:defRPr>
                </a:lvl2pPr>
                <a:lvl3pPr marL="569913" indent="-225425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2000"/>
                  <a:buFont typeface="Source Sans Pro" charset="0"/>
                  <a:buChar char="›"/>
                  <a:defRPr kern="1200">
                    <a:solidFill>
                      <a:srgbClr val="595959"/>
                    </a:solidFill>
                    <a:latin typeface="Arial"/>
                    <a:ea typeface="MS PGothic" panose="020B0600070205080204" pitchFamily="34" charset="-128"/>
                    <a:cs typeface="+mn-cs"/>
                  </a:defRPr>
                </a:lvl3pPr>
                <a:lvl4pPr marL="914400" indent="-227013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kern="1200">
                    <a:solidFill>
                      <a:srgbClr val="595959"/>
                    </a:solidFill>
                    <a:latin typeface="Arial"/>
                    <a:ea typeface="MS PGothic" panose="020B0600070205080204" pitchFamily="34" charset="-128"/>
                    <a:cs typeface="+mn-cs"/>
                  </a:defRPr>
                </a:lvl4pPr>
                <a:lvl5pPr marL="1258888" indent="-227013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Source Sans Pro" charset="0"/>
                  <a:buChar char="–"/>
                  <a:defRPr kern="1200">
                    <a:solidFill>
                      <a:srgbClr val="595959"/>
                    </a:solidFill>
                    <a:latin typeface="Arial"/>
                    <a:ea typeface="MS PGothic" panose="020B0600070205080204" pitchFamily="34" charset="-128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/>
                <a:r>
                  <a:rPr lang="en-US" sz="1800" dirty="0"/>
                  <a:t> Reactions:</a:t>
                </a:r>
              </a:p>
              <a:p>
                <a:pPr marL="0" indent="0"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𝐶𝑂</m:t>
                        </m:r>
                      </m:e>
                      <m:sub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i="1" smtClean="0">
                        <a:latin typeface="Cambria Math" panose="02040503050406030204" pitchFamily="18" charset="0"/>
                      </a:rPr>
                      <m:t>+4</m:t>
                    </m:r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groupChr>
                  </m:oMath>
                </a14:m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i="1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ctr"/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𝐶𝑂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+3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groupChr>
                  </m:oMath>
                </a14:m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𝐶𝐻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𝐶𝑂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groupChr>
                  </m:oMath>
                </a14:m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𝐶𝑂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buFont typeface="Arial" panose="020B0604020202020204" pitchFamily="34" charset="0"/>
                  <a:buChar char="•"/>
                </a:pPr>
                <a:endParaRPr lang="en-US" sz="1800" dirty="0"/>
              </a:p>
              <a:p>
                <a:pPr marL="0" indent="0" algn="ctr"/>
                <a:endParaRPr lang="en-US" sz="1800" dirty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1800" dirty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1800" dirty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1800" dirty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1800" dirty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1800" dirty="0"/>
              </a:p>
            </p:txBody>
          </p:sp>
        </mc:Choice>
        <mc:Fallback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ACA4A3E4-6A28-4688-A558-5409C9DEF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777" y="2858520"/>
                <a:ext cx="4248065" cy="1264920"/>
              </a:xfrm>
              <a:prstGeom prst="rect">
                <a:avLst/>
              </a:prstGeom>
              <a:blipFill>
                <a:blip r:embed="rId4"/>
                <a:stretch>
                  <a:fillRect l="-1717" t="-2392" b="-430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Content Placeholder 3">
                <a:extLst>
                  <a:ext uri="{FF2B5EF4-FFF2-40B4-BE49-F238E27FC236}">
                    <a16:creationId xmlns:a16="http://schemas.microsoft.com/office/drawing/2014/main" id="{D1CE9B0B-46F6-4AD2-AA4D-7E27C9C5B8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46758" y="3842795"/>
                <a:ext cx="3309879" cy="2540642"/>
              </a:xfrm>
              <a:prstGeom prst="rect">
                <a:avLst/>
              </a:prstGeom>
              <a:solidFill>
                <a:srgbClr val="EDE8DD"/>
              </a:solidFill>
              <a:ln>
                <a:solidFill>
                  <a:schemeClr val="tx1"/>
                </a:solidFill>
              </a:ln>
            </p:spPr>
            <p:txBody>
              <a:bodyPr vert="horz" lIns="0" tIns="45720" rIns="0" bIns="45720" rtlCol="0">
                <a:normAutofit fontScale="92500" lnSpcReduction="20000"/>
              </a:bodyPr>
              <a:lstStyle>
                <a:lvl1pPr marL="342900" indent="-3429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defRPr kern="1200" spc="20">
                    <a:solidFill>
                      <a:schemeClr val="tx1"/>
                    </a:solidFill>
                    <a:latin typeface="Arial"/>
                    <a:ea typeface="MS PGothic" panose="020B0600070205080204" pitchFamily="34" charset="-128"/>
                    <a:cs typeface="ＭＳ Ｐゴシック" charset="0"/>
                  </a:defRPr>
                </a:lvl1pPr>
                <a:lvl2pPr marL="288925" indent="-288925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ern="1200">
                    <a:solidFill>
                      <a:srgbClr val="595959"/>
                    </a:solidFill>
                    <a:latin typeface="Arial"/>
                    <a:ea typeface="MS PGothic" panose="020B0600070205080204" pitchFamily="34" charset="-128"/>
                    <a:cs typeface="+mn-cs"/>
                  </a:defRPr>
                </a:lvl2pPr>
                <a:lvl3pPr marL="569913" indent="-225425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2000"/>
                  <a:buFont typeface="Source Sans Pro" charset="0"/>
                  <a:buChar char="›"/>
                  <a:defRPr kern="1200">
                    <a:solidFill>
                      <a:srgbClr val="595959"/>
                    </a:solidFill>
                    <a:latin typeface="Arial"/>
                    <a:ea typeface="MS PGothic" panose="020B0600070205080204" pitchFamily="34" charset="-128"/>
                    <a:cs typeface="+mn-cs"/>
                  </a:defRPr>
                </a:lvl3pPr>
                <a:lvl4pPr marL="914400" indent="-227013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kern="1200">
                    <a:solidFill>
                      <a:srgbClr val="595959"/>
                    </a:solidFill>
                    <a:latin typeface="Arial"/>
                    <a:ea typeface="MS PGothic" panose="020B0600070205080204" pitchFamily="34" charset="-128"/>
                    <a:cs typeface="+mn-cs"/>
                  </a:defRPr>
                </a:lvl4pPr>
                <a:lvl5pPr marL="1258888" indent="-227013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Source Sans Pro" charset="0"/>
                  <a:buChar char="–"/>
                  <a:defRPr kern="1200">
                    <a:solidFill>
                      <a:srgbClr val="595959"/>
                    </a:solidFill>
                    <a:latin typeface="Arial"/>
                    <a:ea typeface="MS PGothic" panose="020B0600070205080204" pitchFamily="34" charset="-128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/>
                  <a:t> </a:t>
                </a:r>
                <a:r>
                  <a:rPr lang="en-US" sz="2100" dirty="0"/>
                  <a:t>Species Conservation:</a:t>
                </a:r>
              </a:p>
              <a:p>
                <a:pPr>
                  <a:lnSpc>
                    <a:spcPct val="13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𝑟𝑣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𝑑𝑟</m:t>
                          </m:r>
                        </m:den>
                      </m:f>
                      <m:r>
                        <a:rPr lang="en-US" sz="12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  <a:p>
                <a:pPr>
                  <a:lnSpc>
                    <a:spcPct val="13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𝑟𝑣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𝐶𝑂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𝑑𝑟</m:t>
                          </m:r>
                        </m:den>
                      </m:f>
                      <m:r>
                        <a:rPr lang="en-US" sz="1200" i="1">
                          <a:latin typeface="Cambria Math" panose="02040503050406030204" pitchFamily="18" charset="0"/>
                        </a:rPr>
                        <m:t>= − 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  <a:p>
                <a:pPr>
                  <a:lnSpc>
                    <a:spcPct val="13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𝑟𝑣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𝐶𝐻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𝑑𝑟</m:t>
                          </m:r>
                        </m:den>
                      </m:f>
                      <m:r>
                        <a:rPr lang="en-US" sz="12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  <a:p>
                <a:pPr>
                  <a:lnSpc>
                    <a:spcPct val="13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𝑟𝑣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𝑑𝑟</m:t>
                          </m:r>
                        </m:den>
                      </m:f>
                      <m:r>
                        <a:rPr lang="en-US" sz="1200" i="1">
                          <a:latin typeface="Cambria Math" panose="02040503050406030204" pitchFamily="18" charset="0"/>
                        </a:rPr>
                        <m:t>= −4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  <a:p>
                <a:pPr>
                  <a:lnSpc>
                    <a:spcPct val="13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𝑟𝑣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𝑑𝑟</m:t>
                          </m:r>
                        </m:den>
                      </m:f>
                      <m:r>
                        <a:rPr lang="en-US" sz="1200" i="1">
                          <a:latin typeface="Cambria Math" panose="02040503050406030204" pitchFamily="18" charset="0"/>
                        </a:rPr>
                        <m:t>= 2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  <a:p>
                <a:endParaRPr lang="en-US" sz="1800" dirty="0"/>
              </a:p>
            </p:txBody>
          </p:sp>
        </mc:Choice>
        <mc:Fallback>
          <p:sp>
            <p:nvSpPr>
              <p:cNvPr id="41" name="Content Placeholder 3">
                <a:extLst>
                  <a:ext uri="{FF2B5EF4-FFF2-40B4-BE49-F238E27FC236}">
                    <a16:creationId xmlns:a16="http://schemas.microsoft.com/office/drawing/2014/main" id="{D1CE9B0B-46F6-4AD2-AA4D-7E27C9C5B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758" y="3842795"/>
                <a:ext cx="3309879" cy="2540642"/>
              </a:xfrm>
              <a:prstGeom prst="rect">
                <a:avLst/>
              </a:prstGeom>
              <a:blipFill>
                <a:blip r:embed="rId5"/>
                <a:stretch>
                  <a:fillRect l="-2569" t="-33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3">
                <a:extLst>
                  <a:ext uri="{FF2B5EF4-FFF2-40B4-BE49-F238E27FC236}">
                    <a16:creationId xmlns:a16="http://schemas.microsoft.com/office/drawing/2014/main" id="{85AEFD5B-3901-42FB-BFEC-3DFACDB24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8776" y="4166018"/>
                <a:ext cx="4248065" cy="2217419"/>
              </a:xfrm>
              <a:prstGeom prst="rect">
                <a:avLst/>
              </a:prstGeom>
              <a:solidFill>
                <a:srgbClr val="EDE8DD"/>
              </a:solidFill>
              <a:ln>
                <a:solidFill>
                  <a:schemeClr val="tx1"/>
                </a:solidFill>
              </a:ln>
            </p:spPr>
            <p:txBody>
              <a:bodyPr vert="horz" lIns="0" tIns="45720" rIns="0" bIns="45720" rtlCol="0">
                <a:normAutofit/>
              </a:bodyPr>
              <a:lstStyle>
                <a:lvl1pPr marL="342900" indent="-3429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defRPr kern="1200" spc="20">
                    <a:solidFill>
                      <a:schemeClr val="tx1"/>
                    </a:solidFill>
                    <a:latin typeface="Arial"/>
                    <a:ea typeface="MS PGothic" panose="020B0600070205080204" pitchFamily="34" charset="-128"/>
                    <a:cs typeface="ＭＳ Ｐゴシック" charset="0"/>
                  </a:defRPr>
                </a:lvl1pPr>
                <a:lvl2pPr marL="288925" indent="-288925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ern="1200">
                    <a:solidFill>
                      <a:srgbClr val="595959"/>
                    </a:solidFill>
                    <a:latin typeface="Arial"/>
                    <a:ea typeface="MS PGothic" panose="020B0600070205080204" pitchFamily="34" charset="-128"/>
                    <a:cs typeface="+mn-cs"/>
                  </a:defRPr>
                </a:lvl2pPr>
                <a:lvl3pPr marL="569913" indent="-225425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2000"/>
                  <a:buFont typeface="Source Sans Pro" charset="0"/>
                  <a:buChar char="›"/>
                  <a:defRPr kern="1200">
                    <a:solidFill>
                      <a:srgbClr val="595959"/>
                    </a:solidFill>
                    <a:latin typeface="Arial"/>
                    <a:ea typeface="MS PGothic" panose="020B0600070205080204" pitchFamily="34" charset="-128"/>
                    <a:cs typeface="+mn-cs"/>
                  </a:defRPr>
                </a:lvl3pPr>
                <a:lvl4pPr marL="914400" indent="-227013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kern="1200">
                    <a:solidFill>
                      <a:srgbClr val="595959"/>
                    </a:solidFill>
                    <a:latin typeface="Arial"/>
                    <a:ea typeface="MS PGothic" panose="020B0600070205080204" pitchFamily="34" charset="-128"/>
                    <a:cs typeface="+mn-cs"/>
                  </a:defRPr>
                </a:lvl4pPr>
                <a:lvl5pPr marL="1258888" indent="-227013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Source Sans Pro" charset="0"/>
                  <a:buChar char="–"/>
                  <a:defRPr kern="1200">
                    <a:solidFill>
                      <a:srgbClr val="595959"/>
                    </a:solidFill>
                    <a:latin typeface="Arial"/>
                    <a:ea typeface="MS PGothic" panose="020B0600070205080204" pitchFamily="34" charset="-128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 Energy Conservation:</a:t>
                </a:r>
              </a:p>
              <a:p>
                <a:endParaRPr lang="en-US" sz="18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/>
                          </m:ctrlPr>
                        </m:sSubPr>
                        <m:e>
                          <m:r>
                            <a:rPr lang="en-US" sz="1200" i="1"/>
                            <m:t>h</m:t>
                          </m:r>
                        </m:e>
                        <m:sub>
                          <m:r>
                            <a:rPr lang="en-US" sz="1200" i="1"/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1200" i="1"/>
                          </m:ctrlPr>
                        </m:sSubPr>
                        <m:e>
                          <m:r>
                            <a:rPr lang="en-US" sz="1200" i="1"/>
                            <m:t>𝐴</m:t>
                          </m:r>
                        </m:e>
                        <m:sub>
                          <m:r>
                            <a:rPr lang="en-US" sz="1200" i="1"/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sz="1200" i="1"/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/>
                              </m:ctrlPr>
                            </m:sSubPr>
                            <m:e>
                              <m:r>
                                <a:rPr lang="en-US" sz="1200" i="1"/>
                                <m:t>𝑇</m:t>
                              </m:r>
                            </m:e>
                            <m:sub>
                              <m:r>
                                <a:rPr lang="en-US" sz="1200" i="1"/>
                                <m:t>𝑟</m:t>
                              </m:r>
                            </m:sub>
                          </m:sSub>
                          <m:r>
                            <a:rPr lang="en-US" sz="1200" i="1"/>
                            <m:t>−</m:t>
                          </m:r>
                          <m:r>
                            <a:rPr lang="en-US" sz="1200" i="1"/>
                            <m:t>𝑇</m:t>
                          </m:r>
                        </m:e>
                      </m:d>
                      <m:r>
                        <a:rPr lang="en-US" sz="1200" i="1"/>
                        <m:t>+ 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1200" i="1"/>
                          </m:ctrlPr>
                        </m:naryPr>
                        <m:sub>
                          <m:r>
                            <a:rPr lang="en-US" sz="1200" i="1"/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200" i="1"/>
                              </m:ctrlPr>
                            </m:sSubPr>
                            <m:e>
                              <m:r>
                                <a:rPr lang="en-US" sz="1200" i="1">
                                  <a:sym typeface="Symbol" panose="05050102010706020507" pitchFamily="18" charset="2"/>
                                </a:rPr>
                                <m:t></m:t>
                              </m:r>
                            </m:e>
                            <m:sub>
                              <m:r>
                                <a:rPr lang="en-US" sz="1200" i="1"/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i="1"/>
                              </m:ctrlPr>
                            </m:sSubPr>
                            <m:e>
                              <m:r>
                                <a:rPr lang="en-US" sz="1200" i="1"/>
                                <m:t>𝐻</m:t>
                              </m:r>
                            </m:e>
                            <m:sub>
                              <m:r>
                                <a:rPr lang="en-US" sz="1200" i="1"/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i="1"/>
                              </m:ctrlPr>
                            </m:sSubPr>
                            <m:e>
                              <m:r>
                                <a:rPr lang="en-US" sz="1200" i="1"/>
                                <m:t>𝑟</m:t>
                              </m:r>
                            </m:e>
                            <m:sub>
                              <m:r>
                                <a:rPr lang="en-US" sz="1200" i="1"/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200" i="1"/>
                        <m:t>=0</m:t>
                      </m:r>
                    </m:oMath>
                  </m:oMathPara>
                </a14:m>
                <a:endParaRPr lang="en-US" sz="1200" dirty="0"/>
              </a:p>
              <a:p>
                <a:endParaRPr lang="en-US" sz="1200" dirty="0"/>
              </a:p>
              <a:p>
                <a:r>
                  <a:rPr lang="en-US" sz="1800" dirty="0"/>
                  <a:t> Mass Conservation:</a:t>
                </a:r>
              </a:p>
              <a:p>
                <a:endParaRPr lang="en-US" sz="1200" i="1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200" i="1"/>
                          </m:ctrlPr>
                        </m:accPr>
                        <m:e>
                          <m:r>
                            <a:rPr lang="en-US" sz="1200" i="1"/>
                            <m:t>𝑚</m:t>
                          </m:r>
                        </m:e>
                      </m:acc>
                      <m:r>
                        <a:rPr lang="en-US" sz="1200" i="1"/>
                        <m:t>=</m:t>
                      </m:r>
                      <m:r>
                        <a:rPr lang="en-US" sz="1200" i="1"/>
                        <m:t>𝑐𝑜𝑛𝑠𝑡𝑎𝑛𝑡</m:t>
                      </m:r>
                    </m:oMath>
                  </m:oMathPara>
                </a14:m>
                <a:endParaRPr lang="en-US" sz="1200" dirty="0"/>
              </a:p>
              <a:p>
                <a:endParaRPr lang="en-US" sz="1800" dirty="0"/>
              </a:p>
            </p:txBody>
          </p:sp>
        </mc:Choice>
        <mc:Fallback>
          <p:sp>
            <p:nvSpPr>
              <p:cNvPr id="13" name="Content Placeholder 3">
                <a:extLst>
                  <a:ext uri="{FF2B5EF4-FFF2-40B4-BE49-F238E27FC236}">
                    <a16:creationId xmlns:a16="http://schemas.microsoft.com/office/drawing/2014/main" id="{85AEFD5B-3901-42FB-BFEC-3DFACDB24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776" y="4166018"/>
                <a:ext cx="4248065" cy="2217419"/>
              </a:xfrm>
              <a:prstGeom prst="rect">
                <a:avLst/>
              </a:prstGeom>
              <a:blipFill>
                <a:blip r:embed="rId6"/>
                <a:stretch>
                  <a:fillRect l="-1717" t="-109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5365042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Reaction Rates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769927" y="6442363"/>
            <a:ext cx="374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9</a:t>
            </a:r>
          </a:p>
        </p:txBody>
      </p:sp>
      <p:sp>
        <p:nvSpPr>
          <p:cNvPr id="33" name="Arrow: Chevron 32">
            <a:extLst>
              <a:ext uri="{FF2B5EF4-FFF2-40B4-BE49-F238E27FC236}">
                <a16:creationId xmlns:a16="http://schemas.microsoft.com/office/drawing/2014/main" id="{90F0496E-E167-450C-A563-3227403E9FDC}"/>
              </a:ext>
            </a:extLst>
          </p:cNvPr>
          <p:cNvSpPr/>
          <p:nvPr/>
        </p:nvSpPr>
        <p:spPr>
          <a:xfrm>
            <a:off x="3784877" y="103437"/>
            <a:ext cx="1108778" cy="295422"/>
          </a:xfrm>
          <a:prstGeom prst="chevron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Objectives</a:t>
            </a: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C2F8CC94-DDE2-441D-8400-274550C00432}"/>
              </a:ext>
            </a:extLst>
          </p:cNvPr>
          <p:cNvSpPr/>
          <p:nvPr/>
        </p:nvSpPr>
        <p:spPr>
          <a:xfrm>
            <a:off x="4819780" y="109634"/>
            <a:ext cx="1108778" cy="295422"/>
          </a:xfrm>
          <a:prstGeom prst="chevron">
            <a:avLst/>
          </a:prstGeom>
          <a:solidFill>
            <a:schemeClr val="bg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bg1"/>
                </a:solidFill>
              </a:rPr>
              <a:t>Methanation</a:t>
            </a: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630BF31E-A099-482E-987C-F49364B3C8BE}"/>
              </a:ext>
            </a:extLst>
          </p:cNvPr>
          <p:cNvSpPr/>
          <p:nvPr/>
        </p:nvSpPr>
        <p:spPr>
          <a:xfrm>
            <a:off x="5852003" y="114323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Methane Prop.</a:t>
            </a:r>
          </a:p>
        </p:txBody>
      </p:sp>
      <p:sp>
        <p:nvSpPr>
          <p:cNvPr id="37" name="Arrow: Chevron 36">
            <a:extLst>
              <a:ext uri="{FF2B5EF4-FFF2-40B4-BE49-F238E27FC236}">
                <a16:creationId xmlns:a16="http://schemas.microsoft.com/office/drawing/2014/main" id="{1C2FB19D-306B-43DF-B6EA-58DAD2EE6A62}"/>
              </a:ext>
            </a:extLst>
          </p:cNvPr>
          <p:cNvSpPr/>
          <p:nvPr/>
        </p:nvSpPr>
        <p:spPr>
          <a:xfrm>
            <a:off x="6881239" y="114323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Liquefaction</a:t>
            </a:r>
          </a:p>
        </p:txBody>
      </p:sp>
      <p:sp>
        <p:nvSpPr>
          <p:cNvPr id="38" name="Arrow: Chevron 37">
            <a:extLst>
              <a:ext uri="{FF2B5EF4-FFF2-40B4-BE49-F238E27FC236}">
                <a16:creationId xmlns:a16="http://schemas.microsoft.com/office/drawing/2014/main" id="{E0B6D49F-C20D-46AB-AEF9-51F9448DC4AC}"/>
              </a:ext>
            </a:extLst>
          </p:cNvPr>
          <p:cNvSpPr/>
          <p:nvPr/>
        </p:nvSpPr>
        <p:spPr>
          <a:xfrm>
            <a:off x="7901731" y="118027"/>
            <a:ext cx="1108778" cy="295422"/>
          </a:xfrm>
          <a:prstGeom prst="chevr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Conclusion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3">
                <a:extLst>
                  <a:ext uri="{FF2B5EF4-FFF2-40B4-BE49-F238E27FC236}">
                    <a16:creationId xmlns:a16="http://schemas.microsoft.com/office/drawing/2014/main" id="{54174A2D-F7E8-4B45-9471-4FAC0AE452C9}"/>
                  </a:ext>
                </a:extLst>
              </p:cNvPr>
              <p:cNvSpPr txBox="1">
                <a:spLocks noGrp="1"/>
              </p:cNvSpPr>
              <p:nvPr>
                <p:ph sz="quarter" idx="10"/>
              </p:nvPr>
            </p:nvSpPr>
            <p:spPr>
              <a:xfrm>
                <a:off x="955677" y="1211580"/>
                <a:ext cx="3714707" cy="3235125"/>
              </a:xfrm>
              <a:prstGeom prst="rect">
                <a:avLst/>
              </a:prstGeom>
              <a:solidFill>
                <a:srgbClr val="EDE8DD"/>
              </a:solidFill>
              <a:ln>
                <a:solidFill>
                  <a:schemeClr val="tx1"/>
                </a:solidFill>
              </a:ln>
            </p:spPr>
            <p:txBody>
              <a:bodyPr vert="horz" lIns="0" tIns="45720" rIns="0" bIns="45720" rtlCol="0">
                <a:normAutofit fontScale="62500" lnSpcReduction="20000"/>
              </a:bodyPr>
              <a:lstStyle>
                <a:lvl1pPr marL="342900" indent="-3429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defRPr kern="1200" spc="20">
                    <a:solidFill>
                      <a:schemeClr val="tx1"/>
                    </a:solidFill>
                    <a:latin typeface="Arial"/>
                    <a:ea typeface="MS PGothic" panose="020B0600070205080204" pitchFamily="34" charset="-128"/>
                    <a:cs typeface="ＭＳ Ｐゴシック" charset="0"/>
                  </a:defRPr>
                </a:lvl1pPr>
                <a:lvl2pPr marL="288925" indent="-288925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ern="1200">
                    <a:solidFill>
                      <a:srgbClr val="595959"/>
                    </a:solidFill>
                    <a:latin typeface="Arial"/>
                    <a:ea typeface="MS PGothic" panose="020B0600070205080204" pitchFamily="34" charset="-128"/>
                    <a:cs typeface="+mn-cs"/>
                  </a:defRPr>
                </a:lvl2pPr>
                <a:lvl3pPr marL="569913" indent="-225425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2000"/>
                  <a:buFont typeface="Source Sans Pro" charset="0"/>
                  <a:buChar char="›"/>
                  <a:defRPr kern="1200">
                    <a:solidFill>
                      <a:srgbClr val="595959"/>
                    </a:solidFill>
                    <a:latin typeface="Arial"/>
                    <a:ea typeface="MS PGothic" panose="020B0600070205080204" pitchFamily="34" charset="-128"/>
                    <a:cs typeface="+mn-cs"/>
                  </a:defRPr>
                </a:lvl3pPr>
                <a:lvl4pPr marL="914400" indent="-227013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kern="1200">
                    <a:solidFill>
                      <a:srgbClr val="595959"/>
                    </a:solidFill>
                    <a:latin typeface="Arial"/>
                    <a:ea typeface="MS PGothic" panose="020B0600070205080204" pitchFamily="34" charset="-128"/>
                    <a:cs typeface="+mn-cs"/>
                  </a:defRPr>
                </a:lvl4pPr>
                <a:lvl5pPr marL="1258888" indent="-227013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Source Sans Pro" charset="0"/>
                  <a:buChar char="–"/>
                  <a:defRPr kern="1200">
                    <a:solidFill>
                      <a:srgbClr val="595959"/>
                    </a:solidFill>
                    <a:latin typeface="Arial"/>
                    <a:ea typeface="MS PGothic" panose="020B0600070205080204" pitchFamily="34" charset="-128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900" dirty="0"/>
                  <a:t> CO</a:t>
                </a:r>
                <a:r>
                  <a:rPr lang="en-US" sz="2900" baseline="-25000" dirty="0"/>
                  <a:t>2 </a:t>
                </a:r>
                <a:r>
                  <a:rPr lang="en-US" sz="2900" dirty="0"/>
                  <a:t>Methanation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𝑘</m:t>
                          </m:r>
                        </m:e>
                        <m:sub>
                          <m:r>
                            <a:rPr lang="en-US" i="1"/>
                            <m:t>1</m:t>
                          </m:r>
                        </m:sub>
                      </m:sSub>
                      <m:r>
                        <a:rPr lang="en-US" i="1"/>
                        <m:t>=1.064×</m:t>
                      </m:r>
                      <m:sSup>
                        <m:sSupPr>
                          <m:ctrlPr>
                            <a:rPr lang="en-US" i="1"/>
                          </m:ctrlPr>
                        </m:sSupPr>
                        <m:e>
                          <m:r>
                            <a:rPr lang="en-US" i="1"/>
                            <m:t>10</m:t>
                          </m:r>
                        </m:e>
                        <m:sup>
                          <m:r>
                            <a:rPr lang="en-US" i="1"/>
                            <m:t>14</m:t>
                          </m:r>
                        </m:sup>
                      </m:sSup>
                      <m:r>
                        <a:rPr lang="en-US" i="1"/>
                        <m:t>×</m:t>
                      </m:r>
                      <m:func>
                        <m:funcPr>
                          <m:ctrlPr>
                            <a:rPr lang="en-US" i="1"/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/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/>
                              </m:ctrlPr>
                            </m:dPr>
                            <m:e>
                              <m:r>
                                <a:rPr lang="en-US" i="1"/>
                                <m:t>−</m:t>
                              </m:r>
                              <m:f>
                                <m:fPr>
                                  <m:ctrlPr>
                                    <a:rPr lang="en-US" i="1"/>
                                  </m:ctrlPr>
                                </m:fPr>
                                <m:num>
                                  <m:r>
                                    <a:rPr lang="en-US" i="1"/>
                                    <m:t>113497.5</m:t>
                                  </m:r>
                                </m:num>
                                <m:den>
                                  <m:r>
                                    <a:rPr lang="en-US" i="1"/>
                                    <m:t>𝑅𝑢𝑇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𝐾</m:t>
                          </m:r>
                        </m:e>
                        <m:sub>
                          <m:r>
                            <a:rPr lang="en-US" i="1"/>
                            <m:t>𝐶𝑂</m:t>
                          </m:r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2</m:t>
                              </m:r>
                            </m:e>
                            <m:sub>
                              <m:r>
                                <a:rPr lang="en-US" i="1"/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i="1"/>
                        <m:t>=9.099×</m:t>
                      </m:r>
                      <m:sSup>
                        <m:sSupPr>
                          <m:ctrlPr>
                            <a:rPr lang="en-US" i="1"/>
                          </m:ctrlPr>
                        </m:sSupPr>
                        <m:e>
                          <m:r>
                            <a:rPr lang="en-US" i="1"/>
                            <m:t>10</m:t>
                          </m:r>
                        </m:e>
                        <m:sup>
                          <m:r>
                            <a:rPr lang="en-US" i="1"/>
                            <m:t>−7</m:t>
                          </m:r>
                        </m:sup>
                      </m:sSup>
                      <m:r>
                        <a:rPr lang="en-US" i="1"/>
                        <m:t>×</m:t>
                      </m:r>
                      <m:f>
                        <m:fPr>
                          <m:ctrlPr>
                            <a:rPr lang="en-US" i="1"/>
                          </m:ctrlPr>
                        </m:fPr>
                        <m:num>
                          <m:func>
                            <m:funcPr>
                              <m:ctrlPr>
                                <a:rPr lang="en-US" i="1"/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/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r>
                                    <a:rPr lang="en-US" i="1"/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/>
                                      </m:ctrlPr>
                                    </m:fPr>
                                    <m:num>
                                      <m:r>
                                        <a:rPr lang="en-US" i="1"/>
                                        <m:t>69691.8</m:t>
                                      </m:r>
                                    </m:num>
                                    <m:den>
                                      <m:r>
                                        <a:rPr lang="en-US" i="1"/>
                                        <m:t>𝑅𝑢𝑇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i="1"/>
                            <m:t>101325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𝐾</m:t>
                          </m:r>
                        </m:e>
                        <m:sub>
                          <m:r>
                            <a:rPr lang="en-US" i="1"/>
                            <m:t>𝐻</m:t>
                          </m:r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2</m:t>
                              </m:r>
                            </m:e>
                            <m:sub>
                              <m:r>
                                <a:rPr lang="en-US" i="1"/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i="1"/>
                        <m:t>=9.6104×</m:t>
                      </m:r>
                      <m:sSup>
                        <m:sSupPr>
                          <m:ctrlPr>
                            <a:rPr lang="en-US" i="1"/>
                          </m:ctrlPr>
                        </m:sSupPr>
                        <m:e>
                          <m:r>
                            <a:rPr lang="en-US" i="1"/>
                            <m:t>10</m:t>
                          </m:r>
                        </m:e>
                        <m:sup>
                          <m:r>
                            <a:rPr lang="en-US" i="1"/>
                            <m:t>−4</m:t>
                          </m:r>
                        </m:sup>
                      </m:sSup>
                      <m:r>
                        <a:rPr lang="en-US" i="1"/>
                        <m:t>×</m:t>
                      </m:r>
                      <m:f>
                        <m:fPr>
                          <m:ctrlPr>
                            <a:rPr lang="en-US" i="1"/>
                          </m:ctrlPr>
                        </m:fPr>
                        <m:num>
                          <m:func>
                            <m:funcPr>
                              <m:ctrlPr>
                                <a:rPr lang="en-US" i="1"/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/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r>
                                    <a:rPr lang="en-US" i="1"/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/>
                                      </m:ctrlPr>
                                    </m:fPr>
                                    <m:num>
                                      <m:r>
                                        <a:rPr lang="en-US" i="1"/>
                                        <m:t>39942</m:t>
                                      </m:r>
                                    </m:num>
                                    <m:den>
                                      <m:r>
                                        <a:rPr lang="en-US" i="1"/>
                                        <m:t>𝑅𝑢𝑇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i="1"/>
                            <m:t>101325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𝐾</m:t>
                          </m:r>
                        </m:e>
                        <m:sub>
                          <m:r>
                            <a:rPr lang="en-US" i="1"/>
                            <m:t>1</m:t>
                          </m:r>
                        </m:sub>
                      </m:sSub>
                      <m:r>
                        <a:rPr lang="en-US" i="1"/>
                        <m:t>=</m:t>
                      </m:r>
                      <m:func>
                        <m:funcPr>
                          <m:ctrlPr>
                            <a:rPr lang="en-US" i="1"/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/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/>
                              </m:ctrlPr>
                            </m:dPr>
                            <m:e>
                              <m:r>
                                <a:rPr lang="en-US" i="1"/>
                                <m:t>−</m:t>
                              </m:r>
                              <m:f>
                                <m:fPr>
                                  <m:ctrlPr>
                                    <a:rPr lang="en-US" i="1"/>
                                  </m:ctrlPr>
                                </m:fPr>
                                <m:num>
                                  <m:r>
                                    <a:rPr lang="en-US" i="1"/>
                                    <m:t>730726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i="1"/>
                                      </m:ctrlPr>
                                    </m:sSupPr>
                                    <m:e>
                                      <m:r>
                                        <a:rPr lang="en-US" i="1"/>
                                        <m:t>𝑇</m:t>
                                      </m:r>
                                    </m:e>
                                    <m:sup>
                                      <m:r>
                                        <a:rPr lang="en-US" i="1"/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i="1"/>
                                <m:t> +</m:t>
                              </m:r>
                              <m:f>
                                <m:fPr>
                                  <m:ctrlPr>
                                    <a:rPr lang="en-US" i="1"/>
                                  </m:ctrlPr>
                                </m:fPr>
                                <m:num>
                                  <m:r>
                                    <a:rPr lang="en-US" i="1"/>
                                    <m:t>24125.3</m:t>
                                  </m:r>
                                </m:num>
                                <m:den>
                                  <m:r>
                                    <a:rPr lang="en-US" i="1"/>
                                    <m:t>𝑇</m:t>
                                  </m:r>
                                </m:den>
                              </m:f>
                              <m:r>
                                <a:rPr lang="en-US" i="1"/>
                                <m:t>− 26.9616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 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/>
                        <m:t>𝜂</m:t>
                      </m:r>
                      <m:r>
                        <a:rPr lang="en-US" i="1"/>
                        <m:t>=</m:t>
                      </m:r>
                      <m:f>
                        <m:fPr>
                          <m:ctrlPr>
                            <a:rPr lang="en-US" i="1"/>
                          </m:ctrlPr>
                        </m:fPr>
                        <m:num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𝑁</m:t>
                              </m:r>
                            </m:e>
                            <m:sub>
                              <m:r>
                                <a:rPr lang="en-US" i="1"/>
                                <m:t>𝐶</m:t>
                              </m:r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𝐻</m:t>
                                  </m:r>
                                </m:e>
                                <m:sub>
                                  <m:r>
                                    <a:rPr lang="en-US" i="1"/>
                                    <m:t>4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/>
                            <m:t>×</m:t>
                          </m:r>
                          <m:sSubSup>
                            <m:sSubSupPr>
                              <m:ctrlPr>
                                <a:rPr lang="en-US" i="1"/>
                              </m:ctrlPr>
                            </m:sSubSupPr>
                            <m:e>
                              <m:r>
                                <a:rPr lang="en-US" i="1"/>
                                <m:t>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𝐻</m:t>
                                  </m:r>
                                </m:e>
                                <m:sub>
                                  <m:r>
                                    <a:rPr lang="en-US" i="1"/>
                                    <m:t>2</m:t>
                                  </m:r>
                                </m:sub>
                              </m:sSub>
                              <m:r>
                                <a:rPr lang="en-US" i="1"/>
                                <m:t>𝑂</m:t>
                              </m:r>
                            </m:sub>
                            <m:sup>
                              <m:r>
                                <a:rPr lang="en-US" i="1"/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𝑁</m:t>
                              </m:r>
                            </m:e>
                            <m:sub>
                              <m:r>
                                <a:rPr lang="en-US" i="1"/>
                                <m:t>𝐶</m:t>
                              </m:r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𝑂</m:t>
                                  </m:r>
                                </m:e>
                                <m:sub>
                                  <m:r>
                                    <a:rPr lang="en-US" i="1"/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/>
                            <m:t>×</m:t>
                          </m:r>
                          <m:sSubSup>
                            <m:sSubSupPr>
                              <m:ctrlPr>
                                <a:rPr lang="en-US" i="1"/>
                              </m:ctrlPr>
                            </m:sSubSupPr>
                            <m:e>
                              <m:r>
                                <a:rPr lang="en-US" i="1"/>
                                <m:t>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𝐻</m:t>
                                  </m:r>
                                </m:e>
                                <m:sub>
                                  <m:r>
                                    <a:rPr lang="en-US" i="1"/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i="1"/>
                                <m:t>4</m:t>
                              </m:r>
                            </m:sup>
                          </m:sSubSup>
                        </m:den>
                      </m:f>
                      <m:r>
                        <a:rPr lang="en-US" i="1"/>
                        <m:t>×</m:t>
                      </m:r>
                      <m:f>
                        <m:fPr>
                          <m:ctrlPr>
                            <a:rPr lang="en-US" i="1"/>
                          </m:ctrlPr>
                        </m:fPr>
                        <m:num>
                          <m:r>
                            <a:rPr lang="en-US" i="1"/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𝐾</m:t>
                              </m:r>
                            </m:e>
                            <m:sub>
                              <m:r>
                                <a:rPr lang="en-US" i="1"/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/>
                              </m:ctrlPr>
                            </m:sSupPr>
                            <m:e>
                              <m:r>
                                <a:rPr lang="en-US" i="1"/>
                                <m:t>𝑃</m:t>
                              </m:r>
                            </m:e>
                            <m:sup>
                              <m:r>
                                <a:rPr lang="en-US" i="1"/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𝑟</m:t>
                          </m:r>
                        </m:e>
                        <m:sub>
                          <m:r>
                            <a:rPr lang="en-US" i="1"/>
                            <m:t>1</m:t>
                          </m:r>
                        </m:sub>
                      </m:sSub>
                      <m:r>
                        <a:rPr lang="en-US" i="1"/>
                        <m:t>=</m:t>
                      </m:r>
                      <m:f>
                        <m:fPr>
                          <m:ctrlPr>
                            <a:rPr lang="en-US" i="1"/>
                          </m:ctrlPr>
                        </m:fPr>
                        <m:num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𝑘</m:t>
                              </m:r>
                            </m:e>
                            <m:sub>
                              <m:r>
                                <a:rPr lang="en-US" i="1"/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𝐾</m:t>
                              </m:r>
                            </m:e>
                            <m:sub>
                              <m:r>
                                <a:rPr lang="en-US" i="1"/>
                                <m:t>𝐶𝑂</m:t>
                              </m:r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2</m:t>
                                  </m:r>
                                </m:e>
                                <m:sub>
                                  <m:r>
                                    <a:rPr lang="en-US" i="1"/>
                                    <m:t>1</m:t>
                                  </m:r>
                                </m:sub>
                              </m:sSub>
                            </m:sub>
                          </m:sSub>
                          <m:sSubSup>
                            <m:sSubSupPr>
                              <m:ctrlPr>
                                <a:rPr lang="en-US" i="1"/>
                              </m:ctrlPr>
                            </m:sSubSupPr>
                            <m:e>
                              <m:r>
                                <a:rPr lang="en-US" i="1"/>
                                <m:t>𝐾</m:t>
                              </m:r>
                            </m:e>
                            <m:sub>
                              <m:r>
                                <a:rPr lang="en-US" i="1"/>
                                <m:t>𝐻</m:t>
                              </m:r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2</m:t>
                                  </m:r>
                                </m:e>
                                <m:sub>
                                  <m:r>
                                    <a:rPr lang="en-US" i="1"/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i="1"/>
                                <m:t>4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/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𝑁</m:t>
                                  </m:r>
                                </m:e>
                                <m:sub>
                                  <m:r>
                                    <a:rPr lang="en-US" i="1"/>
                                    <m:t>𝐶</m:t>
                                  </m:r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i="1"/>
                                <m:t>×</m:t>
                              </m:r>
                              <m:sSubSup>
                                <m:sSubSupPr>
                                  <m:ctrlPr>
                                    <a:rPr lang="en-US" i="1"/>
                                  </m:ctrlPr>
                                </m:sSubSupPr>
                                <m:e>
                                  <m:r>
                                    <a:rPr lang="en-US" i="1"/>
                                    <m:t>𝑁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2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i="1"/>
                                    <m:t>4</m:t>
                                  </m:r>
                                </m:sup>
                              </m:sSubSup>
                            </m:e>
                          </m:d>
                          <m:sSup>
                            <m:sSupPr>
                              <m:ctrlPr>
                                <a:rPr lang="en-US" i="1"/>
                              </m:ctrlPr>
                            </m:sSupPr>
                            <m:e>
                              <m:r>
                                <a:rPr lang="en-US" i="1"/>
                                <m:t>𝑃</m:t>
                              </m:r>
                            </m:e>
                            <m:sup>
                              <m:r>
                                <a:rPr lang="en-US" i="1"/>
                                <m:t>5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/>
                              </m:ctrlPr>
                            </m:dPr>
                            <m:e>
                              <m:r>
                                <a:rPr lang="en-US" i="1"/>
                                <m:t>1−</m:t>
                              </m:r>
                              <m:r>
                                <a:rPr lang="en-US" i="1"/>
                                <m:t>𝜂</m:t>
                              </m:r>
                            </m:e>
                          </m:d>
                        </m:num>
                        <m:den>
                          <m:r>
                            <a:rPr lang="en-US" i="1"/>
                            <m:t>1+</m:t>
                          </m:r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𝐾</m:t>
                              </m:r>
                            </m:e>
                            <m:sub>
                              <m:r>
                                <a:rPr lang="en-US" i="1"/>
                                <m:t>𝐶𝑂</m:t>
                              </m:r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2</m:t>
                                  </m:r>
                                </m:e>
                                <m:sub>
                                  <m:r>
                                    <a:rPr lang="en-US" i="1"/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/>
                            <m:t>𝑃</m:t>
                          </m:r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𝑁</m:t>
                              </m:r>
                            </m:e>
                            <m:sub>
                              <m:r>
                                <a:rPr lang="en-US" i="1"/>
                                <m:t>𝐶</m:t>
                              </m:r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𝑂</m:t>
                                  </m:r>
                                </m:e>
                                <m:sub>
                                  <m:r>
                                    <a:rPr lang="en-US" i="1"/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/>
                            <m:t>+</m:t>
                          </m:r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𝐾</m:t>
                              </m:r>
                            </m:e>
                            <m:sub>
                              <m:r>
                                <a:rPr lang="en-US" i="1"/>
                                <m:t>𝐻</m:t>
                              </m:r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2</m:t>
                                  </m:r>
                                </m:e>
                                <m:sub>
                                  <m:r>
                                    <a:rPr lang="en-US" i="1"/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/>
                            <m:t>𝑃</m:t>
                          </m:r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𝐻</m:t>
                                  </m:r>
                                </m:e>
                                <m:sub>
                                  <m:r>
                                    <a:rPr lang="en-US" i="1"/>
                                    <m:t>2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sz="1800" dirty="0"/>
              </a:p>
            </p:txBody>
          </p:sp>
        </mc:Choice>
        <mc:Fallback>
          <p:sp>
            <p:nvSpPr>
              <p:cNvPr id="10" name="Content Placeholder 3">
                <a:extLst>
                  <a:ext uri="{FF2B5EF4-FFF2-40B4-BE49-F238E27FC236}">
                    <a16:creationId xmlns:a16="http://schemas.microsoft.com/office/drawing/2014/main" id="{54174A2D-F7E8-4B45-9471-4FAC0AE452C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955677" y="1211580"/>
                <a:ext cx="3714707" cy="3235125"/>
              </a:xfrm>
              <a:prstGeom prst="rect">
                <a:avLst/>
              </a:prstGeom>
              <a:blipFill>
                <a:blip r:embed="rId3"/>
                <a:stretch>
                  <a:fillRect l="-1964" t="-263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3">
                <a:extLst>
                  <a:ext uri="{FF2B5EF4-FFF2-40B4-BE49-F238E27FC236}">
                    <a16:creationId xmlns:a16="http://schemas.microsoft.com/office/drawing/2014/main" id="{05F08550-F390-4BD3-B36C-6C7AF35F77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94119" y="1211581"/>
                <a:ext cx="3762519" cy="3235124"/>
              </a:xfrm>
              <a:prstGeom prst="rect">
                <a:avLst/>
              </a:prstGeom>
              <a:solidFill>
                <a:srgbClr val="EDE8DD"/>
              </a:solidFill>
              <a:ln>
                <a:solidFill>
                  <a:schemeClr val="tx1"/>
                </a:solidFill>
              </a:ln>
            </p:spPr>
            <p:txBody>
              <a:bodyPr vert="horz" lIns="0" tIns="45720" rIns="0" bIns="45720" rtlCol="0">
                <a:normAutofit fontScale="32500" lnSpcReduction="20000"/>
              </a:bodyPr>
              <a:lstStyle>
                <a:lvl1pPr marL="342900" indent="-3429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defRPr kern="1200" spc="20">
                    <a:solidFill>
                      <a:schemeClr val="tx1"/>
                    </a:solidFill>
                    <a:latin typeface="Arial"/>
                    <a:ea typeface="MS PGothic" panose="020B0600070205080204" pitchFamily="34" charset="-128"/>
                    <a:cs typeface="ＭＳ Ｐゴシック" charset="0"/>
                  </a:defRPr>
                </a:lvl1pPr>
                <a:lvl2pPr marL="288925" indent="-288925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ern="1200">
                    <a:solidFill>
                      <a:srgbClr val="595959"/>
                    </a:solidFill>
                    <a:latin typeface="Arial"/>
                    <a:ea typeface="MS PGothic" panose="020B0600070205080204" pitchFamily="34" charset="-128"/>
                    <a:cs typeface="+mn-cs"/>
                  </a:defRPr>
                </a:lvl2pPr>
                <a:lvl3pPr marL="569913" indent="-225425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2000"/>
                  <a:buFont typeface="Source Sans Pro" charset="0"/>
                  <a:buChar char="›"/>
                  <a:defRPr kern="1200">
                    <a:solidFill>
                      <a:srgbClr val="595959"/>
                    </a:solidFill>
                    <a:latin typeface="Arial"/>
                    <a:ea typeface="MS PGothic" panose="020B0600070205080204" pitchFamily="34" charset="-128"/>
                    <a:cs typeface="+mn-cs"/>
                  </a:defRPr>
                </a:lvl3pPr>
                <a:lvl4pPr marL="914400" indent="-227013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kern="1200">
                    <a:solidFill>
                      <a:srgbClr val="595959"/>
                    </a:solidFill>
                    <a:latin typeface="Arial"/>
                    <a:ea typeface="MS PGothic" panose="020B0600070205080204" pitchFamily="34" charset="-128"/>
                    <a:cs typeface="+mn-cs"/>
                  </a:defRPr>
                </a:lvl4pPr>
                <a:lvl5pPr marL="1258888" indent="-227013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Source Sans Pro" charset="0"/>
                  <a:buChar char="–"/>
                  <a:defRPr kern="1200">
                    <a:solidFill>
                      <a:srgbClr val="595959"/>
                    </a:solidFill>
                    <a:latin typeface="Arial"/>
                    <a:ea typeface="MS PGothic" panose="020B0600070205080204" pitchFamily="34" charset="-128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5500" dirty="0"/>
                  <a:t> CO Methanation</a:t>
                </a:r>
              </a:p>
              <a:p>
                <a:endParaRPr lang="en-US" sz="49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i="1"/>
                          </m:ctrlPr>
                        </m:sSubPr>
                        <m:e>
                          <m:r>
                            <a:rPr lang="en-US" sz="3400" i="1"/>
                            <m:t>𝑘</m:t>
                          </m:r>
                        </m:e>
                        <m:sub>
                          <m:r>
                            <a:rPr lang="en-US" sz="3400" i="1"/>
                            <m:t>1 </m:t>
                          </m:r>
                          <m:r>
                            <a:rPr lang="en-US" sz="3400" i="1"/>
                            <m:t>𝐶𝑂</m:t>
                          </m:r>
                        </m:sub>
                      </m:sSub>
                      <m:r>
                        <a:rPr lang="en-US" sz="3400" i="1"/>
                        <m:t>=1.9444×</m:t>
                      </m:r>
                      <m:sSup>
                        <m:sSupPr>
                          <m:ctrlPr>
                            <a:rPr lang="en-US" sz="3400" i="1"/>
                          </m:ctrlPr>
                        </m:sSupPr>
                        <m:e>
                          <m:r>
                            <a:rPr lang="en-US" sz="3400" i="1"/>
                            <m:t>10</m:t>
                          </m:r>
                        </m:e>
                        <m:sup>
                          <m:r>
                            <a:rPr lang="en-US" sz="3400" i="1"/>
                            <m:t>10</m:t>
                          </m:r>
                        </m:sup>
                      </m:sSup>
                      <m:r>
                        <a:rPr lang="en-US" sz="3400" i="1"/>
                        <m:t>×</m:t>
                      </m:r>
                      <m:func>
                        <m:funcPr>
                          <m:ctrlPr>
                            <a:rPr lang="en-US" sz="3400" i="1"/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400"/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3400" i="1"/>
                              </m:ctrlPr>
                            </m:dPr>
                            <m:e>
                              <m:r>
                                <a:rPr lang="en-US" sz="3400" i="1"/>
                                <m:t>−</m:t>
                              </m:r>
                              <m:f>
                                <m:fPr>
                                  <m:ctrlPr>
                                    <a:rPr lang="en-US" sz="3400" i="1"/>
                                  </m:ctrlPr>
                                </m:fPr>
                                <m:num>
                                  <m:r>
                                    <a:rPr lang="en-US" sz="3400" i="1"/>
                                    <m:t>10300</m:t>
                                  </m:r>
                                </m:num>
                                <m:den>
                                  <m:r>
                                    <a:rPr lang="en-US" sz="3400" i="1"/>
                                    <m:t>𝑅𝑢𝑇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3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i="1"/>
                          </m:ctrlPr>
                        </m:sSubPr>
                        <m:e>
                          <m:r>
                            <a:rPr lang="en-US" sz="3400" i="1"/>
                            <m:t>𝐾</m:t>
                          </m:r>
                        </m:e>
                        <m:sub>
                          <m:r>
                            <a:rPr lang="en-US" sz="3400" i="1"/>
                            <m:t>𝐶</m:t>
                          </m:r>
                        </m:sub>
                      </m:sSub>
                      <m:r>
                        <a:rPr lang="en-US" sz="3400" i="1"/>
                        <m:t>=5.8×</m:t>
                      </m:r>
                      <m:sSup>
                        <m:sSupPr>
                          <m:ctrlPr>
                            <a:rPr lang="en-US" sz="3400" i="1"/>
                          </m:ctrlPr>
                        </m:sSupPr>
                        <m:e>
                          <m:r>
                            <a:rPr lang="en-US" sz="3400" i="1"/>
                            <m:t>10</m:t>
                          </m:r>
                        </m:e>
                        <m:sup>
                          <m:r>
                            <a:rPr lang="en-US" sz="3400" i="1"/>
                            <m:t>−4</m:t>
                          </m:r>
                        </m:sup>
                      </m:sSup>
                      <m:r>
                        <a:rPr lang="en-US" sz="3400" i="1"/>
                        <m:t>×</m:t>
                      </m:r>
                      <m:func>
                        <m:funcPr>
                          <m:ctrlPr>
                            <a:rPr lang="en-US" sz="3400" i="1"/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400"/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3400" i="1"/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400" i="1"/>
                                  </m:ctrlPr>
                                </m:fPr>
                                <m:num>
                                  <m:r>
                                    <a:rPr lang="en-US" sz="3400" i="1"/>
                                    <m:t>42000</m:t>
                                  </m:r>
                                </m:num>
                                <m:den>
                                  <m:r>
                                    <a:rPr lang="en-US" sz="3400" i="1"/>
                                    <m:t>𝑅𝑢𝑇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3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i="1"/>
                          </m:ctrlPr>
                        </m:sSubPr>
                        <m:e>
                          <m:r>
                            <a:rPr lang="en-US" sz="3400" i="1"/>
                            <m:t>𝐾</m:t>
                          </m:r>
                        </m:e>
                        <m:sub>
                          <m:r>
                            <a:rPr lang="en-US" sz="3400" i="1"/>
                            <m:t>𝐻</m:t>
                          </m:r>
                        </m:sub>
                      </m:sSub>
                      <m:r>
                        <a:rPr lang="en-US" sz="3400" i="1"/>
                        <m:t>=1.6×</m:t>
                      </m:r>
                      <m:sSup>
                        <m:sSupPr>
                          <m:ctrlPr>
                            <a:rPr lang="en-US" sz="3400" i="1"/>
                          </m:ctrlPr>
                        </m:sSupPr>
                        <m:e>
                          <m:r>
                            <a:rPr lang="en-US" sz="3400" i="1"/>
                            <m:t>10</m:t>
                          </m:r>
                        </m:e>
                        <m:sup>
                          <m:r>
                            <a:rPr lang="en-US" sz="3400" i="1"/>
                            <m:t>−2</m:t>
                          </m:r>
                        </m:sup>
                      </m:sSup>
                      <m:r>
                        <a:rPr lang="en-US" sz="3400" i="1"/>
                        <m:t>×</m:t>
                      </m:r>
                      <m:func>
                        <m:funcPr>
                          <m:ctrlPr>
                            <a:rPr lang="en-US" sz="3400" i="1"/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400"/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3400" i="1"/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400" i="1"/>
                                  </m:ctrlPr>
                                </m:fPr>
                                <m:num>
                                  <m:r>
                                    <a:rPr lang="en-US" sz="3400" i="1"/>
                                    <m:t>39942</m:t>
                                  </m:r>
                                </m:num>
                                <m:den>
                                  <m:r>
                                    <a:rPr lang="en-US" sz="3400" i="1"/>
                                    <m:t>𝑅𝑢𝑇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3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i="1"/>
                          </m:ctrlPr>
                        </m:sSubPr>
                        <m:e>
                          <m:r>
                            <a:rPr lang="en-US" sz="3400" i="1"/>
                            <m:t>𝐾</m:t>
                          </m:r>
                        </m:e>
                        <m:sub>
                          <m:r>
                            <a:rPr lang="en-US" sz="3400" i="1"/>
                            <m:t>𝐶</m:t>
                          </m:r>
                        </m:sub>
                      </m:sSub>
                      <m:r>
                        <a:rPr lang="en-US" sz="3400" i="1"/>
                        <m:t>=6.65×</m:t>
                      </m:r>
                      <m:sSup>
                        <m:sSupPr>
                          <m:ctrlPr>
                            <a:rPr lang="en-US" sz="3400" i="1"/>
                          </m:ctrlPr>
                        </m:sSupPr>
                        <m:e>
                          <m:r>
                            <a:rPr lang="en-US" sz="3400" i="1"/>
                            <m:t>10</m:t>
                          </m:r>
                        </m:e>
                        <m:sup>
                          <m:r>
                            <a:rPr lang="en-US" sz="3400" i="1"/>
                            <m:t>−4</m:t>
                          </m:r>
                        </m:sup>
                      </m:sSup>
                      <m:r>
                        <a:rPr lang="en-US" sz="3400" i="1"/>
                        <m:t>×</m:t>
                      </m:r>
                      <m:func>
                        <m:funcPr>
                          <m:ctrlPr>
                            <a:rPr lang="en-US" sz="3400" i="1"/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400"/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3400" i="1"/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400" i="1"/>
                                  </m:ctrlPr>
                                </m:fPr>
                                <m:num>
                                  <m:r>
                                    <a:rPr lang="en-US" sz="3400" i="1"/>
                                    <m:t>38280</m:t>
                                  </m:r>
                                </m:num>
                                <m:den>
                                  <m:r>
                                    <a:rPr lang="en-US" sz="3400" i="1"/>
                                    <m:t>𝑅𝑢𝑇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3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i="1"/>
                          </m:ctrlPr>
                        </m:sSubPr>
                        <m:e>
                          <m:r>
                            <a:rPr lang="en-US" sz="3400" i="1"/>
                            <m:t>𝑟</m:t>
                          </m:r>
                        </m:e>
                        <m:sub>
                          <m:r>
                            <a:rPr lang="en-US" sz="3400" i="1"/>
                            <m:t>2</m:t>
                          </m:r>
                        </m:sub>
                      </m:sSub>
                      <m:r>
                        <a:rPr lang="en-US" sz="3400" i="1"/>
                        <m:t>=−</m:t>
                      </m:r>
                      <m:f>
                        <m:fPr>
                          <m:ctrlPr>
                            <a:rPr lang="en-US" sz="3400" i="1"/>
                          </m:ctrlPr>
                        </m:fPr>
                        <m:num>
                          <m:sSub>
                            <m:sSubPr>
                              <m:ctrlPr>
                                <a:rPr lang="en-US" sz="3400" i="1"/>
                              </m:ctrlPr>
                            </m:sSubPr>
                            <m:e>
                              <m:r>
                                <a:rPr lang="en-US" sz="3400" i="1"/>
                                <m:t>𝑘</m:t>
                              </m:r>
                            </m:e>
                            <m:sub>
                              <m:r>
                                <a:rPr lang="en-US" sz="3400" i="1"/>
                                <m:t>1</m:t>
                              </m:r>
                              <m:r>
                                <a:rPr lang="en-US" sz="3400" i="1"/>
                                <m:t>𝐶𝑂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400" i="1"/>
                              </m:ctrlPr>
                            </m:sSubPr>
                            <m:e>
                              <m:r>
                                <a:rPr lang="en-US" sz="3400" i="1"/>
                                <m:t>𝐾</m:t>
                              </m:r>
                            </m:e>
                            <m:sub>
                              <m:r>
                                <a:rPr lang="en-US" sz="3400" i="1"/>
                                <m:t>𝐶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3400" i="1"/>
                              </m:ctrlPr>
                            </m:sSubSupPr>
                            <m:e>
                              <m:r>
                                <a:rPr lang="en-US" sz="3400" i="1"/>
                                <m:t>𝐾</m:t>
                              </m:r>
                            </m:e>
                            <m:sub>
                              <m:r>
                                <a:rPr lang="en-US" sz="3400" i="1"/>
                                <m:t>𝐻</m:t>
                              </m:r>
                            </m:sub>
                            <m:sup>
                              <m:r>
                                <a:rPr lang="en-US" sz="3400" i="1"/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sz="3400" i="1"/>
                              </m:ctrlPr>
                            </m:sSupPr>
                            <m:e>
                              <m:r>
                                <a:rPr lang="en-US" sz="3400" i="1"/>
                                <m:t>𝑃</m:t>
                              </m:r>
                            </m:e>
                            <m:sup>
                              <m:r>
                                <a:rPr lang="en-US" sz="3400" i="1"/>
                                <m:t>1.5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3400" i="1"/>
                              </m:ctrlPr>
                            </m:sSubSupPr>
                            <m:e>
                              <m:r>
                                <a:rPr lang="en-US" sz="3400" i="1"/>
                                <m:t>𝑁</m:t>
                              </m:r>
                            </m:e>
                            <m:sub>
                              <m:r>
                                <a:rPr lang="en-US" sz="3400" i="1"/>
                                <m:t>𝐶𝑂</m:t>
                              </m:r>
                            </m:sub>
                            <m:sup>
                              <m:r>
                                <a:rPr lang="en-US" sz="3400" i="1"/>
                                <m:t>0.5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3400" i="1"/>
                              </m:ctrlPr>
                            </m:sSubPr>
                            <m:e>
                              <m:r>
                                <a:rPr lang="en-US" sz="3400" i="1"/>
                                <m:t>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3400" i="1"/>
                                  </m:ctrlPr>
                                </m:sSubPr>
                                <m:e>
                                  <m:r>
                                    <a:rPr lang="en-US" sz="3400" i="1"/>
                                    <m:t>𝐻</m:t>
                                  </m:r>
                                </m:e>
                                <m:sub>
                                  <m:r>
                                    <a:rPr lang="en-US" sz="3400" i="1"/>
                                    <m:t>2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3400" i="1"/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400" i="1"/>
                                  </m:ctrlPr>
                                </m:dPr>
                                <m:e>
                                  <m:r>
                                    <a:rPr lang="en-US" sz="3400" i="1"/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3400" i="1"/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3400" i="1"/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400" i="1"/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400" i="1"/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400" i="1"/>
                                                <m:t>𝐶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400" i="1"/>
                                            <m:t>𝑃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400" i="1"/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400" i="1"/>
                                                <m:t>𝑁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400" i="1"/>
                                                <m:t>𝐶𝑂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3400" i="1"/>
                                        <m:t>0.5</m:t>
                                      </m:r>
                                    </m:sup>
                                  </m:sSup>
                                  <m:r>
                                    <a:rPr lang="en-US" sz="3400" i="1"/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3400" i="1"/>
                                      </m:ctrlPr>
                                    </m:sSubPr>
                                    <m:e>
                                      <m:r>
                                        <a:rPr lang="en-US" sz="3400" i="1"/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3400" i="1"/>
                                        <m:t>𝐻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3400" i="1"/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3400" i="1"/>
                                          </m:ctrlPr>
                                        </m:dPr>
                                        <m:e>
                                          <m:r>
                                            <a:rPr lang="en-US" sz="3400" i="1"/>
                                            <m:t>𝑃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400" i="1"/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400" i="1"/>
                                                <m:t>𝑁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sz="3400" i="1"/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400" i="1"/>
                                                    <m:t>𝐻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400" i="1"/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3400" i="1"/>
                                        <m:t>0.5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3400" i="1"/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700" dirty="0"/>
              </a:p>
            </p:txBody>
          </p:sp>
        </mc:Choice>
        <mc:Fallback>
          <p:sp>
            <p:nvSpPr>
              <p:cNvPr id="11" name="Content Placeholder 3">
                <a:extLst>
                  <a:ext uri="{FF2B5EF4-FFF2-40B4-BE49-F238E27FC236}">
                    <a16:creationId xmlns:a16="http://schemas.microsoft.com/office/drawing/2014/main" id="{05F08550-F390-4BD3-B36C-6C7AF35F7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119" y="1211581"/>
                <a:ext cx="3762519" cy="3235124"/>
              </a:xfrm>
              <a:prstGeom prst="rect">
                <a:avLst/>
              </a:prstGeom>
              <a:blipFill>
                <a:blip r:embed="rId4"/>
                <a:stretch>
                  <a:fillRect l="-1939" t="-263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3">
                <a:extLst>
                  <a:ext uri="{FF2B5EF4-FFF2-40B4-BE49-F238E27FC236}">
                    <a16:creationId xmlns:a16="http://schemas.microsoft.com/office/drawing/2014/main" id="{05EFE214-5B60-434C-BD2C-E8215EF4E8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22563" y="4537939"/>
                <a:ext cx="4538218" cy="1839711"/>
              </a:xfrm>
              <a:prstGeom prst="rect">
                <a:avLst/>
              </a:prstGeom>
              <a:solidFill>
                <a:srgbClr val="EDE8DD"/>
              </a:solidFill>
              <a:ln>
                <a:solidFill>
                  <a:schemeClr val="tx1"/>
                </a:solidFill>
              </a:ln>
            </p:spPr>
            <p:txBody>
              <a:bodyPr vert="horz" lIns="0" tIns="45720" rIns="0" bIns="45720" rtlCol="0">
                <a:normAutofit fontScale="25000" lnSpcReduction="20000"/>
              </a:bodyPr>
              <a:lstStyle>
                <a:lvl1pPr marL="342900" indent="-3429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defRPr kern="1200" spc="20">
                    <a:solidFill>
                      <a:schemeClr val="tx1"/>
                    </a:solidFill>
                    <a:latin typeface="Arial"/>
                    <a:ea typeface="MS PGothic" panose="020B0600070205080204" pitchFamily="34" charset="-128"/>
                    <a:cs typeface="ＭＳ Ｐゴシック" charset="0"/>
                  </a:defRPr>
                </a:lvl1pPr>
                <a:lvl2pPr marL="288925" indent="-288925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ern="1200">
                    <a:solidFill>
                      <a:srgbClr val="595959"/>
                    </a:solidFill>
                    <a:latin typeface="Arial"/>
                    <a:ea typeface="MS PGothic" panose="020B0600070205080204" pitchFamily="34" charset="-128"/>
                    <a:cs typeface="+mn-cs"/>
                  </a:defRPr>
                </a:lvl2pPr>
                <a:lvl3pPr marL="569913" indent="-225425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2000"/>
                  <a:buFont typeface="Source Sans Pro" charset="0"/>
                  <a:buChar char="›"/>
                  <a:defRPr kern="1200">
                    <a:solidFill>
                      <a:srgbClr val="595959"/>
                    </a:solidFill>
                    <a:latin typeface="Arial"/>
                    <a:ea typeface="MS PGothic" panose="020B0600070205080204" pitchFamily="34" charset="-128"/>
                    <a:cs typeface="+mn-cs"/>
                  </a:defRPr>
                </a:lvl3pPr>
                <a:lvl4pPr marL="914400" indent="-227013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kern="1200">
                    <a:solidFill>
                      <a:srgbClr val="595959"/>
                    </a:solidFill>
                    <a:latin typeface="Arial"/>
                    <a:ea typeface="MS PGothic" panose="020B0600070205080204" pitchFamily="34" charset="-128"/>
                    <a:cs typeface="+mn-cs"/>
                  </a:defRPr>
                </a:lvl4pPr>
                <a:lvl5pPr marL="1258888" indent="-227013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Source Sans Pro" charset="0"/>
                  <a:buChar char="–"/>
                  <a:defRPr kern="1200">
                    <a:solidFill>
                      <a:srgbClr val="595959"/>
                    </a:solidFill>
                    <a:latin typeface="Arial"/>
                    <a:ea typeface="MS PGothic" panose="020B0600070205080204" pitchFamily="34" charset="-128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5500" dirty="0"/>
                  <a:t> </a:t>
                </a:r>
                <a:r>
                  <a:rPr lang="en-US" sz="7200" dirty="0"/>
                  <a:t>Reverse Water Gas Shift</a:t>
                </a:r>
              </a:p>
              <a:p>
                <a:endParaRPr lang="en-US" sz="49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/>
                          </m:ctrlPr>
                        </m:sSubPr>
                        <m:e>
                          <m:r>
                            <a:rPr lang="en-US" sz="4400" i="1"/>
                            <m:t>𝑘</m:t>
                          </m:r>
                        </m:e>
                        <m:sub>
                          <m:r>
                            <a:rPr lang="en-US" sz="4400" i="1"/>
                            <m:t>3</m:t>
                          </m:r>
                        </m:sub>
                      </m:sSub>
                      <m:r>
                        <a:rPr lang="en-US" sz="4400" i="1"/>
                        <m:t>=1.61×</m:t>
                      </m:r>
                      <m:sSup>
                        <m:sSupPr>
                          <m:ctrlPr>
                            <a:rPr lang="en-US" sz="4400" i="1"/>
                          </m:ctrlPr>
                        </m:sSupPr>
                        <m:e>
                          <m:r>
                            <a:rPr lang="en-US" sz="4400" i="1"/>
                            <m:t>10</m:t>
                          </m:r>
                        </m:e>
                        <m:sup>
                          <m:r>
                            <a:rPr lang="en-US" sz="4400" i="1"/>
                            <m:t>9</m:t>
                          </m:r>
                        </m:sup>
                      </m:sSup>
                      <m:r>
                        <a:rPr lang="en-US" sz="4400" i="1"/>
                        <m:t>×</m:t>
                      </m:r>
                      <m:f>
                        <m:fPr>
                          <m:ctrlPr>
                            <a:rPr lang="en-US" sz="4400" i="1"/>
                          </m:ctrlPr>
                        </m:fPr>
                        <m:num>
                          <m:func>
                            <m:funcPr>
                              <m:ctrlPr>
                                <a:rPr lang="en-US" sz="4400" i="1"/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400"/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4400" i="1"/>
                                  </m:ctrlPr>
                                </m:dPr>
                                <m:e>
                                  <m:r>
                                    <a:rPr lang="en-US" sz="4400" i="1"/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4400" i="1"/>
                                      </m:ctrlPr>
                                    </m:fPr>
                                    <m:num>
                                      <m:r>
                                        <a:rPr lang="en-US" sz="4400" i="1"/>
                                        <m:t>10800</m:t>
                                      </m:r>
                                    </m:num>
                                    <m:den>
                                      <m:r>
                                        <a:rPr lang="en-US" sz="4400" i="1"/>
                                        <m:t>𝑅𝑢𝑇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4400" i="1"/>
                            <m:t>3600×</m:t>
                          </m:r>
                          <m:sSup>
                            <m:sSupPr>
                              <m:ctrlPr>
                                <a:rPr lang="en-US" sz="4400" i="1"/>
                              </m:ctrlPr>
                            </m:sSupPr>
                            <m:e>
                              <m:r>
                                <a:rPr lang="en-US" sz="4400" i="1"/>
                                <m:t>10</m:t>
                              </m:r>
                            </m:e>
                            <m:sup>
                              <m:r>
                                <a:rPr lang="en-US" sz="4400" i="1"/>
                                <m:t>5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4400" dirty="0"/>
              </a:p>
              <a:p>
                <a:endParaRPr lang="en-US" sz="4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/>
                          </m:ctrlPr>
                        </m:sSubPr>
                        <m:e>
                          <m:r>
                            <a:rPr lang="en-US" sz="4400" i="1"/>
                            <m:t>𝐾</m:t>
                          </m:r>
                        </m:e>
                        <m:sub>
                          <m:r>
                            <a:rPr lang="en-US" sz="4400" i="1"/>
                            <m:t>3</m:t>
                          </m:r>
                        </m:sub>
                      </m:sSub>
                      <m:r>
                        <a:rPr lang="en-US" sz="4400" i="1"/>
                        <m:t>=</m:t>
                      </m:r>
                      <m:func>
                        <m:funcPr>
                          <m:ctrlPr>
                            <a:rPr lang="en-US" sz="4400" i="1"/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400"/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4400" i="1"/>
                              </m:ctrlPr>
                            </m:dPr>
                            <m:e>
                              <m:r>
                                <a:rPr lang="en-US" sz="4400" i="1"/>
                                <m:t>−</m:t>
                              </m:r>
                              <m:f>
                                <m:fPr>
                                  <m:ctrlPr>
                                    <a:rPr lang="en-US" sz="4400" i="1"/>
                                  </m:ctrlPr>
                                </m:fPr>
                                <m:num>
                                  <m:r>
                                    <a:rPr lang="en-US" sz="4400" i="1"/>
                                    <m:t>191928.1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4400" i="1"/>
                                      </m:ctrlPr>
                                    </m:sSupPr>
                                    <m:e>
                                      <m:r>
                                        <a:rPr lang="en-US" sz="4400" i="1"/>
                                        <m:t>𝑇</m:t>
                                      </m:r>
                                    </m:e>
                                    <m:sup>
                                      <m:r>
                                        <a:rPr lang="en-US" sz="4400" i="1"/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4400" i="1"/>
                                <m:t> +</m:t>
                              </m:r>
                              <m:f>
                                <m:fPr>
                                  <m:ctrlPr>
                                    <a:rPr lang="en-US" sz="4400" i="1"/>
                                  </m:ctrlPr>
                                </m:fPr>
                                <m:num>
                                  <m:r>
                                    <a:rPr lang="en-US" sz="4400" i="1"/>
                                    <m:t>−3937.4</m:t>
                                  </m:r>
                                </m:num>
                                <m:den>
                                  <m:r>
                                    <a:rPr lang="en-US" sz="4400" i="1"/>
                                    <m:t>𝑇</m:t>
                                  </m:r>
                                </m:den>
                              </m:f>
                              <m:r>
                                <a:rPr lang="en-US" sz="4400" i="1"/>
                                <m:t>+ 3.8143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4400" dirty="0"/>
              </a:p>
              <a:p>
                <a:endParaRPr lang="en-US" sz="4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/>
                          </m:ctrlPr>
                        </m:sSubPr>
                        <m:e>
                          <m:r>
                            <a:rPr lang="en-US" sz="4400" i="1"/>
                            <m:t>𝑟</m:t>
                          </m:r>
                        </m:e>
                        <m:sub>
                          <m:r>
                            <a:rPr lang="en-US" sz="4400" i="1"/>
                            <m:t>3</m:t>
                          </m:r>
                        </m:sub>
                      </m:sSub>
                      <m:r>
                        <a:rPr lang="en-US" sz="4400" i="1"/>
                        <m:t>=</m:t>
                      </m:r>
                      <m:sSub>
                        <m:sSubPr>
                          <m:ctrlPr>
                            <a:rPr lang="en-US" sz="4400" i="1"/>
                          </m:ctrlPr>
                        </m:sSubPr>
                        <m:e>
                          <m:r>
                            <a:rPr lang="en-US" sz="4400" i="1"/>
                            <m:t>𝑘</m:t>
                          </m:r>
                        </m:e>
                        <m:sub>
                          <m:r>
                            <a:rPr lang="en-US" sz="4400" i="1"/>
                            <m:t>3</m:t>
                          </m:r>
                        </m:sub>
                      </m:sSub>
                      <m:r>
                        <a:rPr lang="en-US" sz="4400" i="1"/>
                        <m:t>𝜌</m:t>
                      </m:r>
                      <m:r>
                        <a:rPr lang="en-US" sz="4400" i="1"/>
                        <m:t>𝑃</m:t>
                      </m:r>
                      <m:r>
                        <a:rPr lang="en-US" sz="4400" i="1"/>
                        <m:t>(</m:t>
                      </m:r>
                      <m:sSub>
                        <m:sSubPr>
                          <m:ctrlPr>
                            <a:rPr lang="en-US" sz="4400" i="1"/>
                          </m:ctrlPr>
                        </m:sSubPr>
                        <m:e>
                          <m:r>
                            <a:rPr lang="en-US" sz="4400" i="1"/>
                            <m:t>𝑁</m:t>
                          </m:r>
                        </m:e>
                        <m:sub>
                          <m:r>
                            <a:rPr lang="en-US" sz="4400" i="1"/>
                            <m:t>𝐶</m:t>
                          </m:r>
                          <m:sSub>
                            <m:sSubPr>
                              <m:ctrlPr>
                                <a:rPr lang="en-US" sz="4400" i="1"/>
                              </m:ctrlPr>
                            </m:sSubPr>
                            <m:e>
                              <m:r>
                                <a:rPr lang="en-US" sz="4400" i="1"/>
                                <m:t>𝑂</m:t>
                              </m:r>
                            </m:e>
                            <m:sub>
                              <m:r>
                                <a:rPr lang="en-US" sz="4400" i="1"/>
                                <m:t>2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sz="4400" i="1"/>
                          </m:ctrlPr>
                        </m:sSubPr>
                        <m:e>
                          <m:r>
                            <a:rPr lang="en-US" sz="4400" i="1"/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en-US" sz="4400" i="1"/>
                              </m:ctrlPr>
                            </m:sSubPr>
                            <m:e>
                              <m:r>
                                <a:rPr lang="en-US" sz="4400" i="1"/>
                                <m:t>𝐻</m:t>
                              </m:r>
                            </m:e>
                            <m:sub>
                              <m:r>
                                <a:rPr lang="en-US" sz="4400" i="1"/>
                                <m:t>2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sz="4400" i="1"/>
                          </m:ctrlPr>
                        </m:sSubPr>
                        <m:e>
                          <m:r>
                            <a:rPr lang="en-US" sz="4400" i="1"/>
                            <m:t>𝐾</m:t>
                          </m:r>
                        </m:e>
                        <m:sub>
                          <m:r>
                            <a:rPr lang="en-US" sz="4400" i="1"/>
                            <m:t>3</m:t>
                          </m:r>
                        </m:sub>
                      </m:sSub>
                      <m:r>
                        <a:rPr lang="en-US" sz="4400" i="1"/>
                        <m:t>−</m:t>
                      </m:r>
                      <m:sSub>
                        <m:sSubPr>
                          <m:ctrlPr>
                            <a:rPr lang="en-US" sz="4400" i="1"/>
                          </m:ctrlPr>
                        </m:sSubPr>
                        <m:e>
                          <m:r>
                            <a:rPr lang="en-US" sz="4400" i="1"/>
                            <m:t>𝑁</m:t>
                          </m:r>
                        </m:e>
                        <m:sub>
                          <m:r>
                            <a:rPr lang="en-US" sz="4400" i="1"/>
                            <m:t>𝐶𝑂</m:t>
                          </m:r>
                        </m:sub>
                      </m:sSub>
                      <m:sSub>
                        <m:sSubPr>
                          <m:ctrlPr>
                            <a:rPr lang="en-US" sz="4400" i="1"/>
                          </m:ctrlPr>
                        </m:sSubPr>
                        <m:e>
                          <m:r>
                            <a:rPr lang="en-US" sz="4400" i="1"/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en-US" sz="4400" i="1"/>
                              </m:ctrlPr>
                            </m:sSubPr>
                            <m:e>
                              <m:r>
                                <a:rPr lang="en-US" sz="4400" i="1"/>
                                <m:t>𝐻</m:t>
                              </m:r>
                            </m:e>
                            <m:sub>
                              <m:r>
                                <a:rPr lang="en-US" sz="4400" i="1"/>
                                <m:t>2</m:t>
                              </m:r>
                            </m:sub>
                          </m:sSub>
                          <m:r>
                            <a:rPr lang="en-US" sz="4400" i="1"/>
                            <m:t>𝑂</m:t>
                          </m:r>
                        </m:sub>
                      </m:sSub>
                      <m:r>
                        <a:rPr lang="en-US" sz="4400" i="1"/>
                        <m:t>)</m:t>
                      </m:r>
                    </m:oMath>
                  </m:oMathPara>
                </a14:m>
                <a:endParaRPr lang="en-US" sz="4400" dirty="0"/>
              </a:p>
              <a:p>
                <a:endParaRPr lang="en-US" sz="3700" dirty="0"/>
              </a:p>
            </p:txBody>
          </p:sp>
        </mc:Choice>
        <mc:Fallback>
          <p:sp>
            <p:nvSpPr>
              <p:cNvPr id="12" name="Content Placeholder 3">
                <a:extLst>
                  <a:ext uri="{FF2B5EF4-FFF2-40B4-BE49-F238E27FC236}">
                    <a16:creationId xmlns:a16="http://schemas.microsoft.com/office/drawing/2014/main" id="{05EFE214-5B60-434C-BD2C-E8215EF4E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563" y="4537939"/>
                <a:ext cx="4538218" cy="1839711"/>
              </a:xfrm>
              <a:prstGeom prst="rect">
                <a:avLst/>
              </a:prstGeom>
              <a:blipFill>
                <a:blip r:embed="rId5"/>
                <a:stretch>
                  <a:fillRect l="-1874" t="-427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1389607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SU_Preso_4x3_v6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U_Template_TopBar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SU_Preso_4x3_v7</Template>
  <TotalTime>4031</TotalTime>
  <Words>1938</Words>
  <Application>Microsoft Office PowerPoint</Application>
  <PresentationFormat>On-screen Show (4:3)</PresentationFormat>
  <Paragraphs>392</Paragraphs>
  <Slides>29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ＭＳ Ｐゴシック</vt:lpstr>
      <vt:lpstr>ＭＳ Ｐゴシック</vt:lpstr>
      <vt:lpstr>Arial</vt:lpstr>
      <vt:lpstr>Calibri</vt:lpstr>
      <vt:lpstr>Cambria Math</vt:lpstr>
      <vt:lpstr>Source Sans Pro</vt:lpstr>
      <vt:lpstr>Source Sans Pro Semibold</vt:lpstr>
      <vt:lpstr>Symbol</vt:lpstr>
      <vt:lpstr>Wingdings</vt:lpstr>
      <vt:lpstr>SU_Preso_4x3_v6</vt:lpstr>
      <vt:lpstr>SU_Template_TopBar</vt:lpstr>
      <vt:lpstr>In-situ Resource Utilization (ISRU) for propellant production on Mars</vt:lpstr>
      <vt:lpstr>Contents </vt:lpstr>
      <vt:lpstr>Objectives</vt:lpstr>
      <vt:lpstr>Why Mars ISRU?</vt:lpstr>
      <vt:lpstr>Conversion of carbon dioxide to methane</vt:lpstr>
      <vt:lpstr>Methane Properties, Separation, &amp; Liquefaction</vt:lpstr>
      <vt:lpstr>Methanation</vt:lpstr>
      <vt:lpstr>Reactor model</vt:lpstr>
      <vt:lpstr>Reaction Rates</vt:lpstr>
      <vt:lpstr>Cp, Kp, HR Temperature fits</vt:lpstr>
      <vt:lpstr>Simulation Results</vt:lpstr>
      <vt:lpstr>Simulation Results (Contd..)</vt:lpstr>
      <vt:lpstr>Simulation Results (Contd..)</vt:lpstr>
      <vt:lpstr>Methane Properties</vt:lpstr>
      <vt:lpstr>Helmholtz FR</vt:lpstr>
      <vt:lpstr>Results</vt:lpstr>
      <vt:lpstr>Separation &amp; Liquefaction</vt:lpstr>
      <vt:lpstr>T-s diagram</vt:lpstr>
      <vt:lpstr>Absorbance cross-section</vt:lpstr>
      <vt:lpstr>Simulated v. experimentally measured data </vt:lpstr>
      <vt:lpstr>Absorbance to mole fraction</vt:lpstr>
      <vt:lpstr>Variation of α as a function of pyrolysis </vt:lpstr>
      <vt:lpstr>Sensitivity Analysis</vt:lpstr>
      <vt:lpstr>Sensitivity analysis (cont’d)</vt:lpstr>
      <vt:lpstr>Path going forward</vt:lpstr>
      <vt:lpstr>Conclusion</vt:lpstr>
      <vt:lpstr>Acknowledgements </vt:lpstr>
      <vt:lpstr>Backup slides</vt:lpstr>
      <vt:lpstr>Adv. of shock tubes as experimental devices</vt:lpstr>
    </vt:vector>
  </TitlesOfParts>
  <Company>Stanford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Shock Tube Study of Propane Ignition</dc:title>
  <dc:creator>Sean Joseph Cassady</dc:creator>
  <dc:description>2012 PowerPoint template redesign</dc:description>
  <cp:lastModifiedBy>Rishav Choudhary</cp:lastModifiedBy>
  <cp:revision>154</cp:revision>
  <dcterms:created xsi:type="dcterms:W3CDTF">2017-05-25T02:58:45Z</dcterms:created>
  <dcterms:modified xsi:type="dcterms:W3CDTF">2017-06-06T08:17:19Z</dcterms:modified>
</cp:coreProperties>
</file>